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97" r:id="rId5"/>
    <p:sldId id="259" r:id="rId6"/>
    <p:sldId id="260" r:id="rId7"/>
    <p:sldId id="298" r:id="rId8"/>
    <p:sldId id="261" r:id="rId9"/>
    <p:sldId id="262" r:id="rId10"/>
    <p:sldId id="263" r:id="rId11"/>
    <p:sldId id="300" r:id="rId12"/>
    <p:sldId id="299" r:id="rId13"/>
    <p:sldId id="264" r:id="rId14"/>
    <p:sldId id="265"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62" autoAdjust="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1A5AAFC-6D1E-4989-8CFB-A6DE9E5F27DF}" type="datetimeFigureOut">
              <a:rPr lang="en-US"/>
              <a:pPr>
                <a:defRPr/>
              </a:pPr>
              <a:t>11/8/2016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4084499-CD8B-4474-A0AE-913B29FA1FD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EC0ABE-3D35-4663-976B-95531A7DEBBC}" type="slidenum">
              <a:rPr lang="en-US" smtClean="0"/>
              <a:pPr/>
              <a:t>4</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38F986B-3707-43A1-8769-D701EB323E92}"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BE0B48C-0CE9-4B51-85D5-77F3F7F8B9E4}"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65942A2-3F5E-440C-8FEA-39753556CB9B}"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51B8480-0302-4A74-8E19-8E74EC31D699}"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B3F042-F20B-42F4-ABF1-BBCC022AFCCF}"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F66A7A-5455-43FE-BED4-66BCB0BE1ED9}"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lvl1pPr>
          </a:lstStyle>
          <a:p>
            <a:pPr>
              <a:defRPr/>
            </a:pPr>
            <a:fld id="{DAC099A4-8474-47D0-BF79-4BA818EA478D}" type="datetime1">
              <a:rPr lang="en-US"/>
              <a:pPr>
                <a:defRPr/>
              </a:pPr>
              <a:t>11/8/2016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1064BD3-ECBB-4934-9EDD-5AC78C4FB9D3}"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A933C5-5CEF-40CD-A354-ABF016E3A7F4}"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F0FAF3-603A-4C73-9217-6176A877609C}"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81E33C1-9C66-4E4D-B972-19B943EB009F}"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2E89ACE-3296-4301-961A-D93CB5768A26}"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D1E5771-16C7-40CA-9B96-CCDC0B1FD2AB}" type="datetime1">
              <a:rPr lang="en-US"/>
              <a:pPr>
                <a:defRPr/>
              </a:pPr>
              <a:t>11/8/2016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A47A394-36FB-42CB-B9A2-386C6B8B9357}"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AAC0FB7-C949-48A0-9DD9-EB611CED0441}" type="datetime1">
              <a:rPr lang="en-US"/>
              <a:pPr>
                <a:defRPr/>
              </a:pPr>
              <a:t>11/8/2016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A8F70E7-00CF-4446-989F-AA57C88D3706}"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1763847-70D8-4E22-A233-83F08116A6D5}" type="datetime1">
              <a:rPr lang="en-US"/>
              <a:pPr>
                <a:defRPr/>
              </a:pPr>
              <a:t>11/8/2016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5802667-F0DE-44B7-890C-A2A8EDE3D6EB}"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324AAA1-105D-4BF8-9633-AC6974A3F605}" type="datetime1">
              <a:rPr lang="en-US"/>
              <a:pPr>
                <a:defRPr/>
              </a:pPr>
              <a:t>11/8/2016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B802987-4826-4374-B818-97070D50FC3D}"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7B8C70-7ADB-43C2-8205-416B0E86F68E}" type="datetime1">
              <a:rPr lang="en-US"/>
              <a:pPr>
                <a:defRPr/>
              </a:pPr>
              <a:t>11/8/2016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364F798-9B27-4987-8D87-8E36AC2BF45D}"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8EE0CE3-DF5B-4F0F-9CAA-55EF00970157}" type="datetime1">
              <a:rPr lang="en-US"/>
              <a:pPr>
                <a:defRPr/>
              </a:pPr>
              <a:t>11/8/2016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DECE6C0-AFAE-4435-BADC-26DBAFFCD044}"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481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481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5B171EC-2C70-4998-A5EC-EA64D9572EAD}" type="datetime1">
              <a:rPr lang="en-US"/>
              <a:pPr>
                <a:defRPr/>
              </a:pPr>
              <a:t>11/8/2016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A84BB31-7BB8-4255-969C-4FBB4A98CC8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14.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oleObject" Target="../embeddings/oleObject19.bin"/></Relationships>
</file>

<file path=ppt/slides/_rels/slide13.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oleObject" Target="../embeddings/oleObject20.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3.bin"/><Relationship Id="rId5" Type="http://schemas.openxmlformats.org/officeDocument/2006/relationships/oleObject" Target="../embeddings/oleObject22.bin"/><Relationship Id="rId4" Type="http://schemas.openxmlformats.org/officeDocument/2006/relationships/oleObject" Target="../embeddings/oleObject21.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0.jpeg"/><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9.bin"/><Relationship Id="rId5" Type="http://schemas.openxmlformats.org/officeDocument/2006/relationships/oleObject" Target="../embeddings/oleObject8.bin"/><Relationship Id="rId4"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4786313"/>
            <a:ext cx="9144000" cy="2071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Text Box 4"/>
          <p:cNvSpPr txBox="1">
            <a:spLocks noChangeArrowheads="1"/>
          </p:cNvSpPr>
          <p:nvPr/>
        </p:nvSpPr>
        <p:spPr bwMode="auto">
          <a:xfrm>
            <a:off x="152400" y="203200"/>
            <a:ext cx="8839200" cy="4354513"/>
          </a:xfrm>
          <a:prstGeom prst="rect">
            <a:avLst/>
          </a:prstGeom>
          <a:noFill/>
          <a:ln w="9525">
            <a:noFill/>
            <a:miter lim="800000"/>
            <a:headEnd/>
            <a:tailEnd/>
          </a:ln>
        </p:spPr>
        <p:txBody>
          <a:bodyPr>
            <a:spAutoFit/>
          </a:bodyPr>
          <a:lstStyle/>
          <a:p>
            <a:pPr algn="r" rtl="1">
              <a:buFont typeface="Wingdings" pitchFamily="2" charset="2"/>
              <a:buChar char="v"/>
            </a:pPr>
            <a:r>
              <a:rPr lang="fa-IR" sz="3200">
                <a:latin typeface="Calibri" pitchFamily="34" charset="0"/>
                <a:cs typeface="B Compset" pitchFamily="2" charset="-78"/>
              </a:rPr>
              <a:t>  بررسی فرآیند های الکترودی</a:t>
            </a:r>
          </a:p>
          <a:p>
            <a:pPr algn="r" rtl="1"/>
            <a:endParaRPr lang="fa-IR" sz="1200" b="1">
              <a:latin typeface="Calibri" pitchFamily="34" charset="0"/>
              <a:cs typeface="B Compset" pitchFamily="2" charset="-78"/>
            </a:endParaRPr>
          </a:p>
          <a:p>
            <a:pPr algn="just" rtl="1"/>
            <a:r>
              <a:rPr lang="fa-IR" sz="2800">
                <a:latin typeface="Calibri" pitchFamily="34" charset="0"/>
                <a:cs typeface="B Compset" pitchFamily="2" charset="-78"/>
              </a:rPr>
              <a:t>واکنش های الکتروشیمیایی به  بخش عمده ای از فرآیندهای مبادله الکترون اطلاق می شوند که در سطح مشترک الکترود و محلول انجام می گیرند. در این حالت یک سیستم دو فازی شامل یک هادی الکترونی ( </a:t>
            </a:r>
            <a:r>
              <a:rPr lang="fa-IR" sz="2800">
                <a:solidFill>
                  <a:srgbClr val="FF0000"/>
                </a:solidFill>
                <a:latin typeface="Calibri" pitchFamily="34" charset="0"/>
                <a:cs typeface="B Compset" pitchFamily="2" charset="-78"/>
              </a:rPr>
              <a:t>فلز یا نیمه رسانا </a:t>
            </a:r>
            <a:r>
              <a:rPr lang="fa-IR" sz="2800">
                <a:latin typeface="Calibri" pitchFamily="34" charset="0"/>
                <a:cs typeface="B Compset" pitchFamily="2" charset="-78"/>
              </a:rPr>
              <a:t>)، و یک هادی یونی ( </a:t>
            </a:r>
            <a:r>
              <a:rPr lang="fa-IR" sz="2800">
                <a:solidFill>
                  <a:srgbClr val="FF0000"/>
                </a:solidFill>
                <a:latin typeface="Calibri" pitchFamily="34" charset="0"/>
                <a:cs typeface="B Compset" pitchFamily="2" charset="-78"/>
              </a:rPr>
              <a:t>الکترولیت</a:t>
            </a:r>
            <a:r>
              <a:rPr lang="fa-IR" sz="2800">
                <a:latin typeface="Calibri" pitchFamily="34" charset="0"/>
                <a:cs typeface="B Compset" pitchFamily="2" charset="-78"/>
              </a:rPr>
              <a:t> ) تشکیل می شود. در این سیستم انتقال الکترون درون فلز توسط اتمها و در درون شبکه فلزی صورت می گیرد. در حالی که  هدایت در داخل الکترولیت از طریق جابجایی یونها مسیر می شود. الکترولیت می تواند جامد، مایع یا گاز باشد.</a:t>
            </a:r>
          </a:p>
          <a:p>
            <a:pPr algn="just" rtl="1"/>
            <a:endParaRPr lang="fa-IR" sz="1000">
              <a:latin typeface="Calibri" pitchFamily="34" charset="0"/>
              <a:cs typeface="B Compset" pitchFamily="2" charset="-78"/>
            </a:endParaRPr>
          </a:p>
          <a:p>
            <a:pPr algn="just" rtl="1"/>
            <a:r>
              <a:rPr lang="fa-IR" sz="2700">
                <a:latin typeface="Times New Roman" pitchFamily="18" charset="0"/>
                <a:cs typeface="B Compset" pitchFamily="2" charset="-78"/>
              </a:rPr>
              <a:t>الکترولیتهای جامد هم هادی یونی هستند و هم هادی الکترونی.</a:t>
            </a:r>
            <a:endParaRPr lang="fa-IR" sz="2700">
              <a:latin typeface="Calibri" pitchFamily="34" charset="0"/>
              <a:cs typeface="B Compset" pitchFamily="2" charset="-78"/>
            </a:endParaRPr>
          </a:p>
        </p:txBody>
      </p:sp>
      <p:sp>
        <p:nvSpPr>
          <p:cNvPr id="5" name="Rectangle 4"/>
          <p:cNvSpPr/>
          <p:nvPr/>
        </p:nvSpPr>
        <p:spPr>
          <a:xfrm>
            <a:off x="1143000" y="3714750"/>
            <a:ext cx="1214438" cy="2786063"/>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Oval 24"/>
          <p:cNvSpPr/>
          <p:nvPr/>
        </p:nvSpPr>
        <p:spPr>
          <a:xfrm>
            <a:off x="714375" y="4929188"/>
            <a:ext cx="357188" cy="357187"/>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chemeClr val="tx1"/>
                </a:solidFill>
              </a:rPr>
              <a:t>+</a:t>
            </a:r>
          </a:p>
        </p:txBody>
      </p:sp>
      <p:sp>
        <p:nvSpPr>
          <p:cNvPr id="26" name="Oval 25"/>
          <p:cNvSpPr/>
          <p:nvPr/>
        </p:nvSpPr>
        <p:spPr>
          <a:xfrm>
            <a:off x="714375" y="5572125"/>
            <a:ext cx="357188" cy="357188"/>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chemeClr val="tx1"/>
                </a:solidFill>
              </a:rPr>
              <a:t>+</a:t>
            </a:r>
          </a:p>
        </p:txBody>
      </p:sp>
      <p:sp>
        <p:nvSpPr>
          <p:cNvPr id="29" name="Oval 28"/>
          <p:cNvSpPr/>
          <p:nvPr/>
        </p:nvSpPr>
        <p:spPr>
          <a:xfrm>
            <a:off x="285750" y="5286375"/>
            <a:ext cx="357188" cy="3571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dirty="0">
                <a:solidFill>
                  <a:schemeClr val="tx1"/>
                </a:solidFill>
              </a:rPr>
              <a:t>-</a:t>
            </a:r>
          </a:p>
        </p:txBody>
      </p:sp>
      <p:sp>
        <p:nvSpPr>
          <p:cNvPr id="40" name="Rectangle 39"/>
          <p:cNvSpPr/>
          <p:nvPr/>
        </p:nvSpPr>
        <p:spPr>
          <a:xfrm>
            <a:off x="1571625" y="3929063"/>
            <a:ext cx="357188" cy="428625"/>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400" i="1" dirty="0"/>
              <a:t>e</a:t>
            </a:r>
            <a:endParaRPr lang="en-US" sz="3200" i="1" dirty="0"/>
          </a:p>
        </p:txBody>
      </p:sp>
      <p:sp>
        <p:nvSpPr>
          <p:cNvPr id="41" name="Rectangle 40"/>
          <p:cNvSpPr/>
          <p:nvPr/>
        </p:nvSpPr>
        <p:spPr>
          <a:xfrm>
            <a:off x="1714500" y="4429125"/>
            <a:ext cx="357188" cy="428625"/>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3200" i="1" dirty="0"/>
          </a:p>
        </p:txBody>
      </p:sp>
      <p:sp>
        <p:nvSpPr>
          <p:cNvPr id="47" name="Rectangle 46"/>
          <p:cNvSpPr/>
          <p:nvPr/>
        </p:nvSpPr>
        <p:spPr>
          <a:xfrm>
            <a:off x="1214438" y="4929188"/>
            <a:ext cx="357187" cy="428625"/>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400" i="1" dirty="0"/>
              <a:t>e</a:t>
            </a:r>
            <a:endParaRPr lang="en-US" sz="3200" i="1" dirty="0"/>
          </a:p>
        </p:txBody>
      </p:sp>
      <p:sp>
        <p:nvSpPr>
          <p:cNvPr id="48" name="Rectangle 47"/>
          <p:cNvSpPr/>
          <p:nvPr/>
        </p:nvSpPr>
        <p:spPr>
          <a:xfrm>
            <a:off x="1857375" y="5429250"/>
            <a:ext cx="357188" cy="428625"/>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400" i="1" dirty="0"/>
              <a:t>e</a:t>
            </a:r>
            <a:endParaRPr lang="en-US" sz="3200" i="1" dirty="0"/>
          </a:p>
        </p:txBody>
      </p:sp>
      <p:sp>
        <p:nvSpPr>
          <p:cNvPr id="49" name="Rectangle 48"/>
          <p:cNvSpPr/>
          <p:nvPr/>
        </p:nvSpPr>
        <p:spPr>
          <a:xfrm>
            <a:off x="1214438" y="5929313"/>
            <a:ext cx="357187" cy="428625"/>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400" i="1" dirty="0"/>
              <a:t>e</a:t>
            </a:r>
            <a:endParaRPr lang="en-US" sz="3200" i="1" dirty="0"/>
          </a:p>
        </p:txBody>
      </p:sp>
      <p:sp>
        <p:nvSpPr>
          <p:cNvPr id="50" name="Rectangle 49"/>
          <p:cNvSpPr/>
          <p:nvPr/>
        </p:nvSpPr>
        <p:spPr>
          <a:xfrm>
            <a:off x="1857375" y="4572000"/>
            <a:ext cx="357188" cy="428625"/>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400" i="1" dirty="0"/>
              <a:t>e</a:t>
            </a:r>
            <a:endParaRPr lang="en-US" sz="3200" i="1" dirty="0"/>
          </a:p>
        </p:txBody>
      </p:sp>
      <p:sp>
        <p:nvSpPr>
          <p:cNvPr id="52" name="Oval 51"/>
          <p:cNvSpPr/>
          <p:nvPr/>
        </p:nvSpPr>
        <p:spPr>
          <a:xfrm>
            <a:off x="5786438" y="6072188"/>
            <a:ext cx="357187" cy="357187"/>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chemeClr val="tx1"/>
                </a:solidFill>
              </a:rPr>
              <a:t>+</a:t>
            </a:r>
          </a:p>
        </p:txBody>
      </p:sp>
      <p:sp>
        <p:nvSpPr>
          <p:cNvPr id="55" name="Oval 54"/>
          <p:cNvSpPr/>
          <p:nvPr/>
        </p:nvSpPr>
        <p:spPr>
          <a:xfrm>
            <a:off x="7786688" y="5572125"/>
            <a:ext cx="357187" cy="357188"/>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chemeClr val="tx1"/>
                </a:solidFill>
              </a:rPr>
              <a:t>+</a:t>
            </a:r>
          </a:p>
        </p:txBody>
      </p:sp>
      <p:sp>
        <p:nvSpPr>
          <p:cNvPr id="56" name="Oval 55"/>
          <p:cNvSpPr/>
          <p:nvPr/>
        </p:nvSpPr>
        <p:spPr>
          <a:xfrm>
            <a:off x="6072188" y="5357813"/>
            <a:ext cx="357187" cy="357187"/>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chemeClr val="tx1"/>
                </a:solidFill>
              </a:rPr>
              <a:t>+</a:t>
            </a:r>
          </a:p>
        </p:txBody>
      </p:sp>
      <p:sp>
        <p:nvSpPr>
          <p:cNvPr id="57" name="Oval 56"/>
          <p:cNvSpPr/>
          <p:nvPr/>
        </p:nvSpPr>
        <p:spPr>
          <a:xfrm>
            <a:off x="7429500" y="6286500"/>
            <a:ext cx="357188" cy="3571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dirty="0">
                <a:solidFill>
                  <a:schemeClr val="tx1"/>
                </a:solidFill>
              </a:rPr>
              <a:t>-</a:t>
            </a:r>
          </a:p>
        </p:txBody>
      </p:sp>
      <p:sp>
        <p:nvSpPr>
          <p:cNvPr id="58" name="Oval 57"/>
          <p:cNvSpPr/>
          <p:nvPr/>
        </p:nvSpPr>
        <p:spPr>
          <a:xfrm>
            <a:off x="3357563" y="5857875"/>
            <a:ext cx="357187" cy="3571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dirty="0">
                <a:solidFill>
                  <a:schemeClr val="tx1"/>
                </a:solidFill>
              </a:rPr>
              <a:t>-</a:t>
            </a:r>
          </a:p>
        </p:txBody>
      </p:sp>
      <p:sp>
        <p:nvSpPr>
          <p:cNvPr id="59" name="Oval 58"/>
          <p:cNvSpPr/>
          <p:nvPr/>
        </p:nvSpPr>
        <p:spPr>
          <a:xfrm>
            <a:off x="8358188" y="5072063"/>
            <a:ext cx="357187" cy="357187"/>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chemeClr val="tx1"/>
                </a:solidFill>
              </a:rPr>
              <a:t>+</a:t>
            </a:r>
          </a:p>
        </p:txBody>
      </p:sp>
      <p:sp>
        <p:nvSpPr>
          <p:cNvPr id="60" name="Oval 59"/>
          <p:cNvSpPr/>
          <p:nvPr/>
        </p:nvSpPr>
        <p:spPr>
          <a:xfrm>
            <a:off x="8286750" y="6143625"/>
            <a:ext cx="357188" cy="357188"/>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chemeClr val="tx1"/>
                </a:solidFill>
              </a:rPr>
              <a:t>+</a:t>
            </a:r>
          </a:p>
        </p:txBody>
      </p:sp>
      <p:sp>
        <p:nvSpPr>
          <p:cNvPr id="61" name="Oval 60"/>
          <p:cNvSpPr/>
          <p:nvPr/>
        </p:nvSpPr>
        <p:spPr>
          <a:xfrm>
            <a:off x="714375" y="6215063"/>
            <a:ext cx="357188" cy="357187"/>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chemeClr val="tx1"/>
                </a:solidFill>
              </a:rPr>
              <a:t>+</a:t>
            </a:r>
          </a:p>
        </p:txBody>
      </p:sp>
      <p:sp>
        <p:nvSpPr>
          <p:cNvPr id="62" name="Oval 61"/>
          <p:cNvSpPr/>
          <p:nvPr/>
        </p:nvSpPr>
        <p:spPr>
          <a:xfrm>
            <a:off x="2428875" y="6215063"/>
            <a:ext cx="357188" cy="357187"/>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chemeClr val="tx1"/>
                </a:solidFill>
              </a:rPr>
              <a:t>+</a:t>
            </a:r>
          </a:p>
        </p:txBody>
      </p:sp>
      <p:sp>
        <p:nvSpPr>
          <p:cNvPr id="23" name="Oval 22"/>
          <p:cNvSpPr/>
          <p:nvPr/>
        </p:nvSpPr>
        <p:spPr>
          <a:xfrm>
            <a:off x="8501063" y="5643563"/>
            <a:ext cx="357187" cy="3571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dirty="0">
                <a:solidFill>
                  <a:schemeClr val="tx1"/>
                </a:solidFill>
              </a:rPr>
              <a:t>-</a:t>
            </a:r>
          </a:p>
        </p:txBody>
      </p:sp>
      <p:sp>
        <p:nvSpPr>
          <p:cNvPr id="24" name="Slide Number Placeholder 23"/>
          <p:cNvSpPr>
            <a:spLocks noGrp="1"/>
          </p:cNvSpPr>
          <p:nvPr>
            <p:ph type="sldNum" sz="quarter" idx="12"/>
          </p:nvPr>
        </p:nvSpPr>
        <p:spPr/>
        <p:txBody>
          <a:bodyPr/>
          <a:lstStyle/>
          <a:p>
            <a:pPr>
              <a:defRPr/>
            </a:pPr>
            <a:fld id="{F2D3A84D-0554-4F01-A469-002B583C2482}" type="slidenum">
              <a:rPr lang="en-US" smtClean="0"/>
              <a:pPr>
                <a:defRPr/>
              </a:pPr>
              <a:t>1</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2000"/>
                                        <p:tgtEl>
                                          <p:spTgt spid="4">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fade">
                                      <p:cBhvr>
                                        <p:cTn id="13" dur="2000"/>
                                        <p:tgtEl>
                                          <p:spTgt spid="4">
                                            <p:txEl>
                                              <p:pRg st="4" end="4"/>
                                            </p:txEl>
                                          </p:spTgt>
                                        </p:tgtEl>
                                      </p:cBhvr>
                                    </p:animEffect>
                                  </p:childTnLst>
                                </p:cTn>
                              </p:par>
                              <p:par>
                                <p:cTn id="14" presetID="29" presetClass="entr" presetSubtype="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p:cTn id="16" dur="1000" fill="hold"/>
                                        <p:tgtEl>
                                          <p:spTgt spid="6"/>
                                        </p:tgtEl>
                                        <p:attrNameLst>
                                          <p:attrName>ppt_x</p:attrName>
                                        </p:attrNameLst>
                                      </p:cBhvr>
                                      <p:tavLst>
                                        <p:tav tm="0">
                                          <p:val>
                                            <p:strVal val="#ppt_x-.2"/>
                                          </p:val>
                                        </p:tav>
                                        <p:tav tm="100000">
                                          <p:val>
                                            <p:strVal val="#ppt_x"/>
                                          </p:val>
                                        </p:tav>
                                      </p:tavLst>
                                    </p:anim>
                                    <p:anim calcmode="lin" valueType="num">
                                      <p:cBhvr>
                                        <p:cTn id="17"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8" dur="1000"/>
                                        <p:tgtEl>
                                          <p:spTgt spid="6"/>
                                        </p:tgtEl>
                                      </p:cBhvr>
                                    </p:animEffect>
                                  </p:childTnLst>
                                </p:cTn>
                              </p:par>
                            </p:childTnLst>
                          </p:cTn>
                        </p:par>
                        <p:par>
                          <p:cTn id="19" fill="hold">
                            <p:stCondLst>
                              <p:cond delay="2000"/>
                            </p:stCondLst>
                            <p:childTnLst>
                              <p:par>
                                <p:cTn id="20" presetID="37" presetClass="entr" presetSubtype="0"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anim calcmode="lin" valueType="num">
                                      <p:cBhvr>
                                        <p:cTn id="23" dur="2000" fill="hold"/>
                                        <p:tgtEl>
                                          <p:spTgt spid="5"/>
                                        </p:tgtEl>
                                        <p:attrNameLst>
                                          <p:attrName>ppt_x</p:attrName>
                                        </p:attrNameLst>
                                      </p:cBhvr>
                                      <p:tavLst>
                                        <p:tav tm="0">
                                          <p:val>
                                            <p:strVal val="#ppt_x"/>
                                          </p:val>
                                        </p:tav>
                                        <p:tav tm="100000">
                                          <p:val>
                                            <p:strVal val="#ppt_x"/>
                                          </p:val>
                                        </p:tav>
                                      </p:tavLst>
                                    </p:anim>
                                    <p:anim calcmode="lin" valueType="num">
                                      <p:cBhvr>
                                        <p:cTn id="24" dur="1800" decel="100000" fill="hold"/>
                                        <p:tgtEl>
                                          <p:spTgt spid="5"/>
                                        </p:tgtEl>
                                        <p:attrNameLst>
                                          <p:attrName>ppt_y</p:attrName>
                                        </p:attrNameLst>
                                      </p:cBhvr>
                                      <p:tavLst>
                                        <p:tav tm="0">
                                          <p:val>
                                            <p:strVal val="#ppt_y+1"/>
                                          </p:val>
                                        </p:tav>
                                        <p:tav tm="100000">
                                          <p:val>
                                            <p:strVal val="#ppt_y-.03"/>
                                          </p:val>
                                        </p:tav>
                                      </p:tavLst>
                                    </p:anim>
                                    <p:anim calcmode="lin" valueType="num">
                                      <p:cBhvr>
                                        <p:cTn id="25" dur="200" accel="100000" fill="hold">
                                          <p:stCondLst>
                                            <p:cond delay="1800"/>
                                          </p:stCondLst>
                                        </p:cTn>
                                        <p:tgtEl>
                                          <p:spTgt spid="5"/>
                                        </p:tgtEl>
                                        <p:attrNameLst>
                                          <p:attrName>ppt_y</p:attrName>
                                        </p:attrNameLst>
                                      </p:cBhvr>
                                      <p:tavLst>
                                        <p:tav tm="0">
                                          <p:val>
                                            <p:strVal val="#ppt_y-.03"/>
                                          </p:val>
                                        </p:tav>
                                        <p:tav tm="100000">
                                          <p:val>
                                            <p:strVal val="#ppt_y"/>
                                          </p:val>
                                        </p:tav>
                                      </p:tavLst>
                                    </p:anim>
                                  </p:childTnLst>
                                </p:cTn>
                              </p:par>
                            </p:childTnLst>
                          </p:cTn>
                        </p:par>
                        <p:par>
                          <p:cTn id="26" fill="hold">
                            <p:stCondLst>
                              <p:cond delay="4000"/>
                            </p:stCondLst>
                            <p:childTnLst>
                              <p:par>
                                <p:cTn id="27" presetID="10" presetClass="entr" presetSubtype="0" repeatCount="indefinite" fill="hold" grpId="0" nodeType="afterEffect">
                                  <p:stCondLst>
                                    <p:cond delay="0"/>
                                  </p:stCondLst>
                                  <p:childTnLst>
                                    <p:set>
                                      <p:cBhvr>
                                        <p:cTn id="28" dur="1" fill="hold">
                                          <p:stCondLst>
                                            <p:cond delay="0"/>
                                          </p:stCondLst>
                                        </p:cTn>
                                        <p:tgtEl>
                                          <p:spTgt spid="40"/>
                                        </p:tgtEl>
                                        <p:attrNameLst>
                                          <p:attrName>style.visibility</p:attrName>
                                        </p:attrNameLst>
                                      </p:cBhvr>
                                      <p:to>
                                        <p:strVal val="visible"/>
                                      </p:to>
                                    </p:set>
                                    <p:animEffect transition="in" filter="fade">
                                      <p:cBhvr>
                                        <p:cTn id="29" dur="3000"/>
                                        <p:tgtEl>
                                          <p:spTgt spid="40"/>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1"/>
                                        </p:tgtEl>
                                        <p:attrNameLst>
                                          <p:attrName>style.visibility</p:attrName>
                                        </p:attrNameLst>
                                      </p:cBhvr>
                                      <p:to>
                                        <p:strVal val="visible"/>
                                      </p:to>
                                    </p:set>
                                    <p:animEffect transition="in" filter="fade">
                                      <p:cBhvr>
                                        <p:cTn id="32" dur="2000"/>
                                        <p:tgtEl>
                                          <p:spTgt spid="41"/>
                                        </p:tgtEl>
                                      </p:cBhvr>
                                    </p:animEffect>
                                  </p:childTnLst>
                                </p:cTn>
                              </p:par>
                              <p:par>
                                <p:cTn id="33" presetID="10" presetClass="entr" presetSubtype="0" repeatCount="indefinite"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fade">
                                      <p:cBhvr>
                                        <p:cTn id="35" dur="2000"/>
                                        <p:tgtEl>
                                          <p:spTgt spid="25"/>
                                        </p:tgtEl>
                                      </p:cBhvr>
                                    </p:animEffect>
                                  </p:childTnLst>
                                </p:cTn>
                              </p:par>
                              <p:par>
                                <p:cTn id="36" presetID="10" presetClass="entr" presetSubtype="0" repeatCount="indefinite" fill="hold" grpId="0" nodeType="withEffect">
                                  <p:stCondLst>
                                    <p:cond delay="500"/>
                                  </p:stCondLst>
                                  <p:childTnLst>
                                    <p:set>
                                      <p:cBhvr>
                                        <p:cTn id="37" dur="1" fill="hold">
                                          <p:stCondLst>
                                            <p:cond delay="0"/>
                                          </p:stCondLst>
                                        </p:cTn>
                                        <p:tgtEl>
                                          <p:spTgt spid="47"/>
                                        </p:tgtEl>
                                        <p:attrNameLst>
                                          <p:attrName>style.visibility</p:attrName>
                                        </p:attrNameLst>
                                      </p:cBhvr>
                                      <p:to>
                                        <p:strVal val="visible"/>
                                      </p:to>
                                    </p:set>
                                    <p:animEffect transition="in" filter="fade">
                                      <p:cBhvr>
                                        <p:cTn id="38" dur="3000"/>
                                        <p:tgtEl>
                                          <p:spTgt spid="47"/>
                                        </p:tgtEl>
                                      </p:cBhvr>
                                    </p:animEffect>
                                  </p:childTnLst>
                                </p:cTn>
                              </p:par>
                              <p:par>
                                <p:cTn id="39" presetID="10" presetClass="entr" presetSubtype="0" repeatCount="indefinite" fill="hold" grpId="0" nodeType="withEffect">
                                  <p:stCondLst>
                                    <p:cond delay="1500"/>
                                  </p:stCondLst>
                                  <p:childTnLst>
                                    <p:set>
                                      <p:cBhvr>
                                        <p:cTn id="40" dur="1" fill="hold">
                                          <p:stCondLst>
                                            <p:cond delay="0"/>
                                          </p:stCondLst>
                                        </p:cTn>
                                        <p:tgtEl>
                                          <p:spTgt spid="48"/>
                                        </p:tgtEl>
                                        <p:attrNameLst>
                                          <p:attrName>style.visibility</p:attrName>
                                        </p:attrNameLst>
                                      </p:cBhvr>
                                      <p:to>
                                        <p:strVal val="visible"/>
                                      </p:to>
                                    </p:set>
                                    <p:animEffect transition="in" filter="fade">
                                      <p:cBhvr>
                                        <p:cTn id="41" dur="3000"/>
                                        <p:tgtEl>
                                          <p:spTgt spid="48"/>
                                        </p:tgtEl>
                                      </p:cBhvr>
                                    </p:animEffect>
                                  </p:childTnLst>
                                </p:cTn>
                              </p:par>
                              <p:par>
                                <p:cTn id="42" presetID="10" presetClass="entr" presetSubtype="0" repeatCount="indefinite" fill="hold" grpId="0" nodeType="withEffect">
                                  <p:stCondLst>
                                    <p:cond delay="0"/>
                                  </p:stCondLst>
                                  <p:childTnLst>
                                    <p:set>
                                      <p:cBhvr>
                                        <p:cTn id="43" dur="1" fill="hold">
                                          <p:stCondLst>
                                            <p:cond delay="0"/>
                                          </p:stCondLst>
                                        </p:cTn>
                                        <p:tgtEl>
                                          <p:spTgt spid="49"/>
                                        </p:tgtEl>
                                        <p:attrNameLst>
                                          <p:attrName>style.visibility</p:attrName>
                                        </p:attrNameLst>
                                      </p:cBhvr>
                                      <p:to>
                                        <p:strVal val="visible"/>
                                      </p:to>
                                    </p:set>
                                    <p:animEffect transition="in" filter="fade">
                                      <p:cBhvr>
                                        <p:cTn id="44" dur="3000"/>
                                        <p:tgtEl>
                                          <p:spTgt spid="49"/>
                                        </p:tgtEl>
                                      </p:cBhvr>
                                    </p:animEffect>
                                  </p:childTnLst>
                                </p:cTn>
                              </p:par>
                              <p:par>
                                <p:cTn id="45" presetID="10" presetClass="entr" presetSubtype="0" fill="hold" grpId="0" nodeType="withEffect">
                                  <p:stCondLst>
                                    <p:cond delay="500"/>
                                  </p:stCondLst>
                                  <p:childTnLst>
                                    <p:set>
                                      <p:cBhvr>
                                        <p:cTn id="46" dur="1" fill="hold">
                                          <p:stCondLst>
                                            <p:cond delay="0"/>
                                          </p:stCondLst>
                                        </p:cTn>
                                        <p:tgtEl>
                                          <p:spTgt spid="52"/>
                                        </p:tgtEl>
                                        <p:attrNameLst>
                                          <p:attrName>style.visibility</p:attrName>
                                        </p:attrNameLst>
                                      </p:cBhvr>
                                      <p:to>
                                        <p:strVal val="visible"/>
                                      </p:to>
                                    </p:set>
                                    <p:animEffect transition="in" filter="fade">
                                      <p:cBhvr>
                                        <p:cTn id="47" dur="2000"/>
                                        <p:tgtEl>
                                          <p:spTgt spid="52"/>
                                        </p:tgtEl>
                                      </p:cBhvr>
                                    </p:animEffect>
                                  </p:childTnLst>
                                </p:cTn>
                              </p:par>
                              <p:par>
                                <p:cTn id="48" presetID="0" presetClass="path" presetSubtype="0" repeatCount="indefinite" accel="50000" decel="50000" fill="hold" grpId="1" nodeType="withEffect">
                                  <p:stCondLst>
                                    <p:cond delay="500"/>
                                  </p:stCondLst>
                                  <p:childTnLst>
                                    <p:animMotion origin="layout" path="M -0.02378 -0.01156 C -0.05312 -0.04855 -0.08246 -0.08555 -0.11719 -0.07722 C -0.15191 -0.0689 -0.19062 0.03237 -0.23194 0.03862 C -0.27326 0.04486 -0.34097 -0.02659 -0.36475 -0.04 " pathEditMode="relative" rAng="0" ptsTypes="aaaA">
                                      <p:cBhvr>
                                        <p:cTn id="49" dur="5000" fill="hold"/>
                                        <p:tgtEl>
                                          <p:spTgt spid="52"/>
                                        </p:tgtEl>
                                        <p:attrNameLst>
                                          <p:attrName>ppt_x</p:attrName>
                                          <p:attrName>ppt_y</p:attrName>
                                        </p:attrNameLst>
                                      </p:cBhvr>
                                      <p:rCtr x="-170" y="-9"/>
                                    </p:animMotion>
                                  </p:childTnLst>
                                </p:cTn>
                              </p:par>
                              <p:par>
                                <p:cTn id="50" presetID="10" presetClass="entr" presetSubtype="0" repeatCount="indefinite" fill="hold" grpId="0" nodeType="withEffect">
                                  <p:stCondLst>
                                    <p:cond delay="1000"/>
                                  </p:stCondLst>
                                  <p:childTnLst>
                                    <p:set>
                                      <p:cBhvr>
                                        <p:cTn id="51" dur="1" fill="hold">
                                          <p:stCondLst>
                                            <p:cond delay="0"/>
                                          </p:stCondLst>
                                        </p:cTn>
                                        <p:tgtEl>
                                          <p:spTgt spid="50"/>
                                        </p:tgtEl>
                                        <p:attrNameLst>
                                          <p:attrName>style.visibility</p:attrName>
                                        </p:attrNameLst>
                                      </p:cBhvr>
                                      <p:to>
                                        <p:strVal val="visible"/>
                                      </p:to>
                                    </p:set>
                                    <p:animEffect transition="in" filter="fade">
                                      <p:cBhvr>
                                        <p:cTn id="52" dur="3000"/>
                                        <p:tgtEl>
                                          <p:spTgt spid="50"/>
                                        </p:tgtEl>
                                      </p:cBhvr>
                                    </p:animEffect>
                                  </p:childTnLst>
                                </p:cTn>
                              </p:par>
                              <p:par>
                                <p:cTn id="53" presetID="10" presetClass="entr" presetSubtype="0" repeatCount="indefinite" fill="hold" grpId="0" nodeType="with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fade">
                                      <p:cBhvr>
                                        <p:cTn id="55" dur="2000"/>
                                        <p:tgtEl>
                                          <p:spTgt spid="26"/>
                                        </p:tgtEl>
                                      </p:cBhvr>
                                    </p:animEffect>
                                  </p:childTnLst>
                                </p:cTn>
                              </p:par>
                              <p:par>
                                <p:cTn id="56" presetID="10" presetClass="entr" presetSubtype="0" repeatCount="indefinite" fill="hold" grpId="0" nodeType="withEffect">
                                  <p:stCondLst>
                                    <p:cond delay="0"/>
                                  </p:stCondLst>
                                  <p:childTnLst>
                                    <p:set>
                                      <p:cBhvr>
                                        <p:cTn id="57" dur="1" fill="hold">
                                          <p:stCondLst>
                                            <p:cond delay="0"/>
                                          </p:stCondLst>
                                        </p:cTn>
                                        <p:tgtEl>
                                          <p:spTgt spid="29"/>
                                        </p:tgtEl>
                                        <p:attrNameLst>
                                          <p:attrName>style.visibility</p:attrName>
                                        </p:attrNameLst>
                                      </p:cBhvr>
                                      <p:to>
                                        <p:strVal val="visible"/>
                                      </p:to>
                                    </p:set>
                                    <p:animEffect transition="in" filter="fade">
                                      <p:cBhvr>
                                        <p:cTn id="58" dur="2000"/>
                                        <p:tgtEl>
                                          <p:spTgt spid="29"/>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55"/>
                                        </p:tgtEl>
                                        <p:attrNameLst>
                                          <p:attrName>style.visibility</p:attrName>
                                        </p:attrNameLst>
                                      </p:cBhvr>
                                      <p:to>
                                        <p:strVal val="visible"/>
                                      </p:to>
                                    </p:set>
                                    <p:animEffect transition="in" filter="fade">
                                      <p:cBhvr>
                                        <p:cTn id="61" dur="2000"/>
                                        <p:tgtEl>
                                          <p:spTgt spid="55"/>
                                        </p:tgtEl>
                                      </p:cBhvr>
                                    </p:animEffect>
                                  </p:childTnLst>
                                </p:cTn>
                              </p:par>
                              <p:par>
                                <p:cTn id="62" presetID="0" presetClass="path" presetSubtype="0" repeatCount="indefinite" accel="50000" decel="50000" fill="hold" grpId="1" nodeType="withEffect">
                                  <p:stCondLst>
                                    <p:cond delay="1000"/>
                                  </p:stCondLst>
                                  <p:childTnLst>
                                    <p:animMotion origin="layout" path="M -0.02378 -0.01156 C -0.05312 -0.04855 -0.08246 -0.08555 -0.11719 -0.07722 C -0.15191 -0.0689 -0.19062 0.03237 -0.23194 0.03862 C -0.27326 0.04486 -0.34097 -0.02659 -0.36475 -0.04 " pathEditMode="relative" rAng="0" ptsTypes="aaaA">
                                      <p:cBhvr>
                                        <p:cTn id="63" dur="5000" fill="hold"/>
                                        <p:tgtEl>
                                          <p:spTgt spid="55"/>
                                        </p:tgtEl>
                                        <p:attrNameLst>
                                          <p:attrName>ppt_x</p:attrName>
                                          <p:attrName>ppt_y</p:attrName>
                                        </p:attrNameLst>
                                      </p:cBhvr>
                                      <p:rCtr x="-170" y="-9"/>
                                    </p:animMotion>
                                  </p:childTnLst>
                                </p:cTn>
                              </p:par>
                              <p:par>
                                <p:cTn id="64" presetID="10" presetClass="entr" presetSubtype="0" fill="hold" grpId="0" nodeType="withEffect">
                                  <p:stCondLst>
                                    <p:cond delay="1500"/>
                                  </p:stCondLst>
                                  <p:childTnLst>
                                    <p:set>
                                      <p:cBhvr>
                                        <p:cTn id="65" dur="1" fill="hold">
                                          <p:stCondLst>
                                            <p:cond delay="0"/>
                                          </p:stCondLst>
                                        </p:cTn>
                                        <p:tgtEl>
                                          <p:spTgt spid="56"/>
                                        </p:tgtEl>
                                        <p:attrNameLst>
                                          <p:attrName>style.visibility</p:attrName>
                                        </p:attrNameLst>
                                      </p:cBhvr>
                                      <p:to>
                                        <p:strVal val="visible"/>
                                      </p:to>
                                    </p:set>
                                    <p:animEffect transition="in" filter="fade">
                                      <p:cBhvr>
                                        <p:cTn id="66" dur="2000"/>
                                        <p:tgtEl>
                                          <p:spTgt spid="56"/>
                                        </p:tgtEl>
                                      </p:cBhvr>
                                    </p:animEffect>
                                  </p:childTnLst>
                                </p:cTn>
                              </p:par>
                              <p:par>
                                <p:cTn id="67" presetID="0" presetClass="path" presetSubtype="0" repeatCount="indefinite" accel="50000" decel="50000" fill="hold" grpId="1" nodeType="withEffect">
                                  <p:stCondLst>
                                    <p:cond delay="1500"/>
                                  </p:stCondLst>
                                  <p:childTnLst>
                                    <p:animMotion origin="layout" path="M -0.02378 -0.01156 C -0.05312 -0.04855 -0.08246 -0.08555 -0.11719 -0.07722 C -0.15191 -0.0689 -0.19062 0.03237 -0.23194 0.03862 C -0.27326 0.04486 -0.34097 -0.02659 -0.36475 -0.04 " pathEditMode="relative" rAng="0" ptsTypes="aaaA">
                                      <p:cBhvr>
                                        <p:cTn id="68" dur="5000" fill="hold"/>
                                        <p:tgtEl>
                                          <p:spTgt spid="56"/>
                                        </p:tgtEl>
                                        <p:attrNameLst>
                                          <p:attrName>ppt_x</p:attrName>
                                          <p:attrName>ppt_y</p:attrName>
                                        </p:attrNameLst>
                                      </p:cBhvr>
                                      <p:rCtr x="-170" y="-9"/>
                                    </p:animMotion>
                                  </p:childTnLst>
                                </p:cTn>
                              </p:par>
                              <p:par>
                                <p:cTn id="69" presetID="10" presetClass="entr" presetSubtype="0" repeatCount="indefinite" fill="hold" grpId="0" nodeType="withEffect">
                                  <p:stCondLst>
                                    <p:cond delay="0"/>
                                  </p:stCondLst>
                                  <p:childTnLst>
                                    <p:set>
                                      <p:cBhvr>
                                        <p:cTn id="70" dur="1" fill="hold">
                                          <p:stCondLst>
                                            <p:cond delay="0"/>
                                          </p:stCondLst>
                                        </p:cTn>
                                        <p:tgtEl>
                                          <p:spTgt spid="57"/>
                                        </p:tgtEl>
                                        <p:attrNameLst>
                                          <p:attrName>style.visibility</p:attrName>
                                        </p:attrNameLst>
                                      </p:cBhvr>
                                      <p:to>
                                        <p:strVal val="visible"/>
                                      </p:to>
                                    </p:set>
                                    <p:animEffect transition="in" filter="fade">
                                      <p:cBhvr>
                                        <p:cTn id="71" dur="2000"/>
                                        <p:tgtEl>
                                          <p:spTgt spid="57"/>
                                        </p:tgtEl>
                                      </p:cBhvr>
                                    </p:animEffect>
                                  </p:childTnLst>
                                </p:cTn>
                              </p:par>
                              <p:par>
                                <p:cTn id="72" presetID="10" presetClass="entr" presetSubtype="0" repeatCount="indefinite" fill="hold" grpId="0" nodeType="withEffect">
                                  <p:stCondLst>
                                    <p:cond delay="0"/>
                                  </p:stCondLst>
                                  <p:childTnLst>
                                    <p:set>
                                      <p:cBhvr>
                                        <p:cTn id="73" dur="1" fill="hold">
                                          <p:stCondLst>
                                            <p:cond delay="0"/>
                                          </p:stCondLst>
                                        </p:cTn>
                                        <p:tgtEl>
                                          <p:spTgt spid="58"/>
                                        </p:tgtEl>
                                        <p:attrNameLst>
                                          <p:attrName>style.visibility</p:attrName>
                                        </p:attrNameLst>
                                      </p:cBhvr>
                                      <p:to>
                                        <p:strVal val="visible"/>
                                      </p:to>
                                    </p:set>
                                    <p:animEffect transition="in" filter="fade">
                                      <p:cBhvr>
                                        <p:cTn id="74" dur="2000"/>
                                        <p:tgtEl>
                                          <p:spTgt spid="58"/>
                                        </p:tgtEl>
                                      </p:cBhvr>
                                    </p:animEffect>
                                  </p:childTnLst>
                                </p:cTn>
                              </p:par>
                              <p:par>
                                <p:cTn id="75" presetID="10" presetClass="entr" presetSubtype="0" repeatCount="indefinite" fill="hold" grpId="0" nodeType="withEffect">
                                  <p:stCondLst>
                                    <p:cond delay="0"/>
                                  </p:stCondLst>
                                  <p:childTnLst>
                                    <p:set>
                                      <p:cBhvr>
                                        <p:cTn id="76" dur="1" fill="hold">
                                          <p:stCondLst>
                                            <p:cond delay="0"/>
                                          </p:stCondLst>
                                        </p:cTn>
                                        <p:tgtEl>
                                          <p:spTgt spid="59"/>
                                        </p:tgtEl>
                                        <p:attrNameLst>
                                          <p:attrName>style.visibility</p:attrName>
                                        </p:attrNameLst>
                                      </p:cBhvr>
                                      <p:to>
                                        <p:strVal val="visible"/>
                                      </p:to>
                                    </p:set>
                                    <p:animEffect transition="in" filter="fade">
                                      <p:cBhvr>
                                        <p:cTn id="77" dur="2000"/>
                                        <p:tgtEl>
                                          <p:spTgt spid="59"/>
                                        </p:tgtEl>
                                      </p:cBhvr>
                                    </p:animEffect>
                                  </p:childTnLst>
                                </p:cTn>
                              </p:par>
                              <p:par>
                                <p:cTn id="78" presetID="10" presetClass="entr" presetSubtype="0" repeatCount="indefinite" fill="hold" grpId="0" nodeType="withEffect">
                                  <p:stCondLst>
                                    <p:cond delay="0"/>
                                  </p:stCondLst>
                                  <p:childTnLst>
                                    <p:set>
                                      <p:cBhvr>
                                        <p:cTn id="79" dur="1" fill="hold">
                                          <p:stCondLst>
                                            <p:cond delay="0"/>
                                          </p:stCondLst>
                                        </p:cTn>
                                        <p:tgtEl>
                                          <p:spTgt spid="60"/>
                                        </p:tgtEl>
                                        <p:attrNameLst>
                                          <p:attrName>style.visibility</p:attrName>
                                        </p:attrNameLst>
                                      </p:cBhvr>
                                      <p:to>
                                        <p:strVal val="visible"/>
                                      </p:to>
                                    </p:set>
                                    <p:animEffect transition="in" filter="fade">
                                      <p:cBhvr>
                                        <p:cTn id="80" dur="2000"/>
                                        <p:tgtEl>
                                          <p:spTgt spid="60"/>
                                        </p:tgtEl>
                                      </p:cBhvr>
                                    </p:animEffect>
                                  </p:childTnLst>
                                </p:cTn>
                              </p:par>
                              <p:par>
                                <p:cTn id="81" presetID="10" presetClass="entr" presetSubtype="0" repeatCount="indefinite" fill="hold" grpId="0" nodeType="withEffect">
                                  <p:stCondLst>
                                    <p:cond delay="0"/>
                                  </p:stCondLst>
                                  <p:childTnLst>
                                    <p:set>
                                      <p:cBhvr>
                                        <p:cTn id="82" dur="1" fill="hold">
                                          <p:stCondLst>
                                            <p:cond delay="0"/>
                                          </p:stCondLst>
                                        </p:cTn>
                                        <p:tgtEl>
                                          <p:spTgt spid="61"/>
                                        </p:tgtEl>
                                        <p:attrNameLst>
                                          <p:attrName>style.visibility</p:attrName>
                                        </p:attrNameLst>
                                      </p:cBhvr>
                                      <p:to>
                                        <p:strVal val="visible"/>
                                      </p:to>
                                    </p:set>
                                    <p:animEffect transition="in" filter="fade">
                                      <p:cBhvr>
                                        <p:cTn id="83" dur="2000"/>
                                        <p:tgtEl>
                                          <p:spTgt spid="61"/>
                                        </p:tgtEl>
                                      </p:cBhvr>
                                    </p:animEffect>
                                  </p:childTnLst>
                                </p:cTn>
                              </p:par>
                              <p:par>
                                <p:cTn id="84" presetID="10" presetClass="entr" presetSubtype="0" repeatCount="indefinite" fill="hold" grpId="0" nodeType="withEffect">
                                  <p:stCondLst>
                                    <p:cond delay="0"/>
                                  </p:stCondLst>
                                  <p:childTnLst>
                                    <p:set>
                                      <p:cBhvr>
                                        <p:cTn id="85" dur="1" fill="hold">
                                          <p:stCondLst>
                                            <p:cond delay="0"/>
                                          </p:stCondLst>
                                        </p:cTn>
                                        <p:tgtEl>
                                          <p:spTgt spid="62"/>
                                        </p:tgtEl>
                                        <p:attrNameLst>
                                          <p:attrName>style.visibility</p:attrName>
                                        </p:attrNameLst>
                                      </p:cBhvr>
                                      <p:to>
                                        <p:strVal val="visible"/>
                                      </p:to>
                                    </p:set>
                                    <p:animEffect transition="in" filter="fade">
                                      <p:cBhvr>
                                        <p:cTn id="86" dur="2000"/>
                                        <p:tgtEl>
                                          <p:spTgt spid="62"/>
                                        </p:tgtEl>
                                      </p:cBhvr>
                                    </p:animEffect>
                                  </p:childTnLst>
                                </p:cTn>
                              </p:par>
                              <p:par>
                                <p:cTn id="87" presetID="10" presetClass="entr" presetSubtype="0" repeatCount="indefinite" fill="hold" grpId="0" nodeType="withEffect">
                                  <p:stCondLst>
                                    <p:cond delay="0"/>
                                  </p:stCondLst>
                                  <p:childTnLst>
                                    <p:set>
                                      <p:cBhvr>
                                        <p:cTn id="88" dur="1" fill="hold">
                                          <p:stCondLst>
                                            <p:cond delay="0"/>
                                          </p:stCondLst>
                                        </p:cTn>
                                        <p:tgtEl>
                                          <p:spTgt spid="23"/>
                                        </p:tgtEl>
                                        <p:attrNameLst>
                                          <p:attrName>style.visibility</p:attrName>
                                        </p:attrNameLst>
                                      </p:cBhvr>
                                      <p:to>
                                        <p:strVal val="visible"/>
                                      </p:to>
                                    </p:set>
                                    <p:animEffect transition="in" filter="fade">
                                      <p:cBhvr>
                                        <p:cTn id="89"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25" grpId="0" animBg="1"/>
      <p:bldP spid="26" grpId="0" animBg="1"/>
      <p:bldP spid="29" grpId="0" animBg="1"/>
      <p:bldP spid="40" grpId="0" animBg="1"/>
      <p:bldP spid="41" grpId="0" animBg="1"/>
      <p:bldP spid="47" grpId="0" animBg="1"/>
      <p:bldP spid="48" grpId="0" animBg="1"/>
      <p:bldP spid="49" grpId="0" animBg="1"/>
      <p:bldP spid="50" grpId="0" animBg="1"/>
      <p:bldP spid="52" grpId="0" animBg="1"/>
      <p:bldP spid="52" grpId="1" animBg="1"/>
      <p:bldP spid="55" grpId="0" animBg="1"/>
      <p:bldP spid="55" grpId="1" animBg="1"/>
      <p:bldP spid="56" grpId="0" animBg="1"/>
      <p:bldP spid="56" grpId="1" animBg="1"/>
      <p:bldP spid="57" grpId="0" animBg="1"/>
      <p:bldP spid="58" grpId="0" animBg="1"/>
      <p:bldP spid="59" grpId="0" animBg="1"/>
      <p:bldP spid="60" grpId="0" animBg="1"/>
      <p:bldP spid="61" grpId="0" animBg="1"/>
      <p:bldP spid="62" grpId="0" animBg="1"/>
      <p:bldP spid="2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898525" y="36513"/>
            <a:ext cx="184150" cy="366712"/>
          </a:xfrm>
          <a:prstGeom prst="rect">
            <a:avLst/>
          </a:prstGeom>
          <a:noFill/>
          <a:ln w="9525">
            <a:noFill/>
            <a:miter lim="800000"/>
            <a:headEnd/>
            <a:tailEnd/>
          </a:ln>
        </p:spPr>
        <p:txBody>
          <a:bodyPr wrap="none">
            <a:spAutoFit/>
          </a:bodyPr>
          <a:lstStyle/>
          <a:p>
            <a:endParaRPr lang="en-US">
              <a:latin typeface="Calibri" pitchFamily="34" charset="0"/>
            </a:endParaRPr>
          </a:p>
        </p:txBody>
      </p:sp>
      <p:sp>
        <p:nvSpPr>
          <p:cNvPr id="49157" name="Text Box 5"/>
          <p:cNvSpPr txBox="1">
            <a:spLocks noChangeArrowheads="1"/>
          </p:cNvSpPr>
          <p:nvPr/>
        </p:nvSpPr>
        <p:spPr bwMode="auto">
          <a:xfrm>
            <a:off x="152400" y="152400"/>
            <a:ext cx="8839200" cy="5694363"/>
          </a:xfrm>
          <a:prstGeom prst="rect">
            <a:avLst/>
          </a:prstGeom>
          <a:noFill/>
          <a:ln w="9525">
            <a:noFill/>
            <a:miter lim="800000"/>
            <a:headEnd/>
            <a:tailEnd/>
          </a:ln>
        </p:spPr>
        <p:txBody>
          <a:bodyPr>
            <a:spAutoFit/>
          </a:bodyPr>
          <a:lstStyle/>
          <a:p>
            <a:pPr algn="just" rtl="1">
              <a:buFont typeface="Wingdings" pitchFamily="2" charset="2"/>
              <a:buChar char="v"/>
            </a:pPr>
            <a:r>
              <a:rPr lang="fa-IR" sz="2800">
                <a:latin typeface="Times New Roman" pitchFamily="18" charset="0"/>
                <a:cs typeface="B Compset" pitchFamily="2" charset="-78"/>
              </a:rPr>
              <a:t> رابطه                         بیانگر این است که مجموع بارهای ساختمان دولایه الکتریکی مساوی صفر است. ( اصل نوترالیته )</a:t>
            </a:r>
            <a:endParaRPr lang="en-US" sz="2800">
              <a:latin typeface="Times New Roman" pitchFamily="18" charset="0"/>
              <a:cs typeface="B Compset" pitchFamily="2" charset="-78"/>
            </a:endParaRPr>
          </a:p>
          <a:p>
            <a:pPr algn="r" rtl="1"/>
            <a:endParaRPr lang="fa-IR" sz="2800">
              <a:latin typeface="Times New Roman" pitchFamily="18" charset="0"/>
              <a:cs typeface="B Compset" pitchFamily="2" charset="-78"/>
            </a:endParaRPr>
          </a:p>
          <a:p>
            <a:pPr algn="just" rtl="1">
              <a:buFont typeface="Wingdings" pitchFamily="2" charset="2"/>
              <a:buChar char="v"/>
            </a:pPr>
            <a:r>
              <a:rPr lang="fa-IR" sz="2800">
                <a:latin typeface="Times New Roman" pitchFamily="18" charset="0"/>
                <a:cs typeface="B Compset" pitchFamily="2" charset="-78"/>
              </a:rPr>
              <a:t> مقدار ظرفیت کل خازن دبل لایر، </a:t>
            </a:r>
            <a:r>
              <a:rPr lang="en-US" sz="2800">
                <a:latin typeface="Times New Roman" pitchFamily="18" charset="0"/>
                <a:cs typeface="B Compset" pitchFamily="2" charset="-78"/>
              </a:rPr>
              <a:t>k</a:t>
            </a:r>
            <a:r>
              <a:rPr lang="fa-IR" sz="2800">
                <a:latin typeface="Times New Roman" pitchFamily="18" charset="0"/>
                <a:cs typeface="B Compset" pitchFamily="2" charset="-78"/>
              </a:rPr>
              <a:t>، برعکس یک خازن فلزی ثابت نیست و به اختلاف پتانسیل موجود در ساختمان بار </a:t>
            </a:r>
            <a:r>
              <a:rPr lang="el-GR" sz="2800" i="1">
                <a:latin typeface="Times New Roman" pitchFamily="18" charset="0"/>
                <a:cs typeface="B Compset" pitchFamily="2" charset="-78"/>
              </a:rPr>
              <a:t>ΔΦ</a:t>
            </a:r>
            <a:r>
              <a:rPr lang="fa-IR" sz="2800" i="1">
                <a:latin typeface="Times New Roman" pitchFamily="18" charset="0"/>
                <a:cs typeface="B Compset" pitchFamily="2" charset="-78"/>
              </a:rPr>
              <a:t>، </a:t>
            </a:r>
            <a:r>
              <a:rPr lang="fa-IR" sz="2800">
                <a:latin typeface="Times New Roman" pitchFamily="18" charset="0"/>
                <a:cs typeface="B Compset" pitchFamily="2" charset="-78"/>
              </a:rPr>
              <a:t>بستگی دارد.</a:t>
            </a:r>
            <a:endParaRPr lang="en-US" sz="2800">
              <a:latin typeface="Times New Roman" pitchFamily="18" charset="0"/>
              <a:cs typeface="B Compset" pitchFamily="2" charset="-78"/>
            </a:endParaRPr>
          </a:p>
          <a:p>
            <a:pPr algn="r" rtl="1"/>
            <a:endParaRPr lang="fa-IR" sz="2800">
              <a:latin typeface="Times New Roman" pitchFamily="18" charset="0"/>
              <a:cs typeface="B Compset" pitchFamily="2" charset="-78"/>
            </a:endParaRPr>
          </a:p>
          <a:p>
            <a:pPr algn="just" rtl="1">
              <a:buFont typeface="Wingdings" pitchFamily="2" charset="2"/>
              <a:buChar char="v"/>
            </a:pPr>
            <a:r>
              <a:rPr lang="fa-IR" sz="2800">
                <a:latin typeface="Times New Roman" pitchFamily="18" charset="0"/>
                <a:cs typeface="B Compset" pitchFamily="2" charset="-78"/>
              </a:rPr>
              <a:t> در لایه هلمونتز داخلی عموما دی پل های آب بر روی سطح الکترود جذب می شوند. و بخاطر وجود این لایه دی پل اختلاف پتانسیل </a:t>
            </a:r>
            <a:r>
              <a:rPr lang="el-GR" sz="2800" i="1">
                <a:latin typeface="Times New Roman" pitchFamily="18" charset="0"/>
                <a:cs typeface="B Compset" pitchFamily="2" charset="-78"/>
              </a:rPr>
              <a:t>ΔΦ</a:t>
            </a:r>
            <a:r>
              <a:rPr lang="fa-IR" sz="2800">
                <a:latin typeface="Times New Roman" pitchFamily="18" charset="0"/>
                <a:cs typeface="B Compset" pitchFamily="2" charset="-78"/>
              </a:rPr>
              <a:t>، و بار سسیستم </a:t>
            </a:r>
            <a:r>
              <a:rPr lang="el-GR" sz="2800" i="1">
                <a:latin typeface="Times New Roman" pitchFamily="18" charset="0"/>
                <a:cs typeface="B Compset" pitchFamily="2" charset="-78"/>
              </a:rPr>
              <a:t>σ</a:t>
            </a:r>
            <a:r>
              <a:rPr lang="fa-IR" sz="2800" i="1">
                <a:latin typeface="Times New Roman" pitchFamily="18" charset="0"/>
                <a:cs typeface="B Compset" pitchFamily="2" charset="-78"/>
              </a:rPr>
              <a:t>، </a:t>
            </a:r>
            <a:r>
              <a:rPr lang="fa-IR" sz="2800">
                <a:latin typeface="Times New Roman" pitchFamily="18" charset="0"/>
                <a:cs typeface="B Compset" pitchFamily="2" charset="-78"/>
              </a:rPr>
              <a:t>الزاما هم علامت نیستند.</a:t>
            </a:r>
            <a:endParaRPr lang="en-US" sz="2800">
              <a:latin typeface="Times New Roman" pitchFamily="18" charset="0"/>
              <a:cs typeface="B Compset" pitchFamily="2" charset="-78"/>
            </a:endParaRPr>
          </a:p>
          <a:p>
            <a:pPr algn="r" rtl="1"/>
            <a:endParaRPr lang="en-US" sz="2800">
              <a:latin typeface="Times New Roman" pitchFamily="18" charset="0"/>
              <a:cs typeface="B Compset" pitchFamily="2" charset="-78"/>
            </a:endParaRPr>
          </a:p>
          <a:p>
            <a:pPr algn="just" rtl="1">
              <a:buFont typeface="Wingdings" pitchFamily="2" charset="2"/>
              <a:buChar char="v"/>
            </a:pPr>
            <a:r>
              <a:rPr lang="fa-IR" sz="2800">
                <a:latin typeface="Times New Roman" pitchFamily="18" charset="0"/>
                <a:cs typeface="B Compset" pitchFamily="2" charset="-78"/>
              </a:rPr>
              <a:t> الکترود، هلمونتز داخلی، هلمونتز خارجی و لایه گیو شاپمن چهار لایه سازنده لایه دوگانه الکتریکی اند که تشکیل سه خازن می دهند و اختلاف پتانسیل کل مجموع اختلاف پتانسیل این چهار لایه است.</a:t>
            </a:r>
          </a:p>
        </p:txBody>
      </p:sp>
      <p:sp>
        <p:nvSpPr>
          <p:cNvPr id="69637" name="Slide Number Placeholder 6"/>
          <p:cNvSpPr>
            <a:spLocks noGrp="1"/>
          </p:cNvSpPr>
          <p:nvPr>
            <p:ph type="sldNum" sz="quarter" idx="12"/>
          </p:nvPr>
        </p:nvSpPr>
        <p:spPr/>
        <p:txBody>
          <a:bodyPr/>
          <a:lstStyle/>
          <a:p>
            <a:pPr>
              <a:defRPr/>
            </a:pPr>
            <a:fld id="{11D339A7-7322-48F6-96CE-33F8AA9C493A}" type="slidenum">
              <a:rPr lang="en-US"/>
              <a:pPr>
                <a:defRPr/>
              </a:pPr>
              <a:t>10</a:t>
            </a:fld>
            <a:endParaRPr lang="en-US" dirty="0"/>
          </a:p>
        </p:txBody>
      </p:sp>
      <p:graphicFrame>
        <p:nvGraphicFramePr>
          <p:cNvPr id="47112" name="Object 6"/>
          <p:cNvGraphicFramePr>
            <a:graphicFrameLocks noChangeAspect="1"/>
          </p:cNvGraphicFramePr>
          <p:nvPr/>
        </p:nvGraphicFramePr>
        <p:xfrm>
          <a:off x="5857875" y="169863"/>
          <a:ext cx="1982788" cy="423862"/>
        </p:xfrm>
        <a:graphic>
          <a:graphicData uri="http://schemas.openxmlformats.org/presentationml/2006/ole">
            <p:oleObj spid="_x0000_s6146" name="Equation" r:id="rId3" imgW="1777680" imgH="380880" progId="Equation.3">
              <p:embed/>
            </p:oleObj>
          </a:graphicData>
        </a:graphic>
      </p:graphicFrame>
      <p:sp>
        <p:nvSpPr>
          <p:cNvPr id="8" name="Rounded Rectangle 7"/>
          <p:cNvSpPr/>
          <p:nvPr/>
        </p:nvSpPr>
        <p:spPr>
          <a:xfrm>
            <a:off x="214313" y="5715000"/>
            <a:ext cx="5857875" cy="785813"/>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graphicFrame>
        <p:nvGraphicFramePr>
          <p:cNvPr id="2" name="Object 7"/>
          <p:cNvGraphicFramePr>
            <a:graphicFrameLocks noChangeAspect="1"/>
          </p:cNvGraphicFramePr>
          <p:nvPr/>
        </p:nvGraphicFramePr>
        <p:xfrm>
          <a:off x="500063" y="5857875"/>
          <a:ext cx="5156200" cy="638175"/>
        </p:xfrm>
        <a:graphic>
          <a:graphicData uri="http://schemas.openxmlformats.org/presentationml/2006/ole">
            <p:oleObj spid="_x0000_s6147" name="Equation" r:id="rId4" imgW="3073320" imgH="38088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20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9157"/>
                                        </p:tgtEl>
                                        <p:attrNameLst>
                                          <p:attrName>style.visibility</p:attrName>
                                        </p:attrNameLst>
                                      </p:cBhvr>
                                      <p:to>
                                        <p:strVal val="visible"/>
                                      </p:to>
                                    </p:set>
                                    <p:animEffect transition="in" filter="fade">
                                      <p:cBhvr>
                                        <p:cTn id="13" dur="2000"/>
                                        <p:tgtEl>
                                          <p:spTgt spid="49157"/>
                                        </p:tgtEl>
                                      </p:cBhvr>
                                    </p:animEffect>
                                  </p:childTnLst>
                                </p:cTn>
                              </p:par>
                              <p:par>
                                <p:cTn id="14" presetID="10" presetClass="entr" presetSubtype="0" fill="hold" nodeType="withEffect">
                                  <p:stCondLst>
                                    <p:cond delay="0"/>
                                  </p:stCondLst>
                                  <p:childTnLst>
                                    <p:set>
                                      <p:cBhvr>
                                        <p:cTn id="15" dur="1" fill="hold">
                                          <p:stCondLst>
                                            <p:cond delay="0"/>
                                          </p:stCondLst>
                                        </p:cTn>
                                        <p:tgtEl>
                                          <p:spTgt spid="47112"/>
                                        </p:tgtEl>
                                        <p:attrNameLst>
                                          <p:attrName>style.visibility</p:attrName>
                                        </p:attrNameLst>
                                      </p:cBhvr>
                                      <p:to>
                                        <p:strVal val="visible"/>
                                      </p:to>
                                    </p:set>
                                    <p:animEffect transition="in" filter="fade">
                                      <p:cBhvr>
                                        <p:cTn id="16" dur="2000"/>
                                        <p:tgtEl>
                                          <p:spTgt spid="47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7" grpId="0"/>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7" name="Rectangle 4"/>
          <p:cNvSpPr>
            <a:spLocks noChangeArrowheads="1"/>
          </p:cNvSpPr>
          <p:nvPr/>
        </p:nvSpPr>
        <p:spPr bwMode="auto">
          <a:xfrm>
            <a:off x="285750" y="285750"/>
            <a:ext cx="8572500" cy="5862638"/>
          </a:xfrm>
          <a:prstGeom prst="rect">
            <a:avLst/>
          </a:prstGeom>
          <a:noFill/>
          <a:ln w="9525">
            <a:noFill/>
            <a:miter lim="800000"/>
            <a:headEnd/>
            <a:tailEnd/>
          </a:ln>
        </p:spPr>
        <p:txBody>
          <a:bodyPr>
            <a:spAutoFit/>
          </a:bodyPr>
          <a:lstStyle/>
          <a:p>
            <a:pPr algn="r" rtl="1"/>
            <a:r>
              <a:rPr lang="fa-IR" sz="2800">
                <a:latin typeface="Times New Roman" pitchFamily="18" charset="0"/>
                <a:cs typeface="B Compset" pitchFamily="2" charset="-78"/>
              </a:rPr>
              <a:t>با مشتق گرفتن از رابطه </a:t>
            </a:r>
            <a:r>
              <a:rPr lang="el-GR" sz="2800" i="1">
                <a:latin typeface="Times New Roman" pitchFamily="18" charset="0"/>
                <a:cs typeface="B Compset" pitchFamily="2" charset="-78"/>
              </a:rPr>
              <a:t>σ</a:t>
            </a:r>
            <a:r>
              <a:rPr lang="fa-IR" sz="2800">
                <a:latin typeface="Times New Roman" pitchFamily="18" charset="0"/>
                <a:cs typeface="B Compset" pitchFamily="2" charset="-78"/>
              </a:rPr>
              <a:t>، نسبت به </a:t>
            </a:r>
            <a:r>
              <a:rPr lang="el-GR" sz="2800" i="1">
                <a:latin typeface="Times New Roman" pitchFamily="18" charset="0"/>
                <a:cs typeface="B Compset" pitchFamily="2" charset="-78"/>
              </a:rPr>
              <a:t>ΔΦ</a:t>
            </a:r>
            <a:r>
              <a:rPr lang="fa-IR" sz="2800">
                <a:latin typeface="Times New Roman" pitchFamily="18" charset="0"/>
                <a:cs typeface="B Compset" pitchFamily="2" charset="-78"/>
              </a:rPr>
              <a:t> داریم</a:t>
            </a:r>
          </a:p>
          <a:p>
            <a:pPr algn="r" rtl="1"/>
            <a:endParaRPr lang="fa-IR" sz="2800">
              <a:latin typeface="Times New Roman" pitchFamily="18" charset="0"/>
              <a:cs typeface="B Compset" pitchFamily="2" charset="-78"/>
            </a:endParaRPr>
          </a:p>
          <a:p>
            <a:pPr algn="r" rtl="1"/>
            <a:endParaRPr lang="fa-IR" sz="2800">
              <a:latin typeface="Times New Roman" pitchFamily="18" charset="0"/>
              <a:cs typeface="B Compset" pitchFamily="2" charset="-78"/>
            </a:endParaRPr>
          </a:p>
          <a:p>
            <a:pPr algn="r" rtl="1"/>
            <a:endParaRPr lang="fa-IR" sz="2800">
              <a:latin typeface="Times New Roman" pitchFamily="18" charset="0"/>
              <a:cs typeface="B Compset" pitchFamily="2" charset="-78"/>
            </a:endParaRPr>
          </a:p>
          <a:p>
            <a:pPr algn="r" rtl="1"/>
            <a:endParaRPr lang="en-US" sz="2800">
              <a:latin typeface="Times New Roman" pitchFamily="18" charset="0"/>
              <a:cs typeface="B Compset" pitchFamily="2" charset="-78"/>
            </a:endParaRPr>
          </a:p>
          <a:p>
            <a:pPr algn="r" rtl="1"/>
            <a:endParaRPr lang="en-US" sz="1100">
              <a:latin typeface="Times New Roman" pitchFamily="18" charset="0"/>
              <a:cs typeface="B Compset" pitchFamily="2" charset="-78"/>
            </a:endParaRPr>
          </a:p>
          <a:p>
            <a:pPr algn="just" rtl="1">
              <a:lnSpc>
                <a:spcPct val="150000"/>
              </a:lnSpc>
            </a:pPr>
            <a:r>
              <a:rPr lang="fa-IR" sz="2800">
                <a:latin typeface="Times New Roman" pitchFamily="18" charset="0"/>
                <a:cs typeface="B Compset" pitchFamily="2" charset="-78"/>
              </a:rPr>
              <a:t>عبارت          ، را ظرفیت دیفرانسیلی خازن دبل لایر </a:t>
            </a:r>
            <a:r>
              <a:rPr lang="en-US" sz="2800">
                <a:latin typeface="Times New Roman" pitchFamily="18" charset="0"/>
                <a:cs typeface="B Compset" pitchFamily="2" charset="-78"/>
              </a:rPr>
              <a:t>C</a:t>
            </a:r>
            <a:r>
              <a:rPr lang="fa-IR" sz="2800">
                <a:latin typeface="Times New Roman" pitchFamily="18" charset="0"/>
                <a:cs typeface="B Compset" pitchFamily="2" charset="-78"/>
              </a:rPr>
              <a:t>، می نامند . از طرفی طبق تعریف داریم.</a:t>
            </a:r>
          </a:p>
          <a:p>
            <a:pPr algn="r" rtl="1"/>
            <a:endParaRPr lang="fa-IR" sz="2800">
              <a:latin typeface="Times New Roman" pitchFamily="18" charset="0"/>
              <a:cs typeface="B Compset" pitchFamily="2" charset="-78"/>
            </a:endParaRPr>
          </a:p>
          <a:p>
            <a:pPr algn="r" rtl="1"/>
            <a:endParaRPr lang="fa-IR" sz="2800">
              <a:latin typeface="Times New Roman" pitchFamily="18" charset="0"/>
              <a:cs typeface="B Compset" pitchFamily="2" charset="-78"/>
            </a:endParaRPr>
          </a:p>
          <a:p>
            <a:pPr algn="just" rtl="1"/>
            <a:r>
              <a:rPr lang="fa-IR" sz="2800">
                <a:latin typeface="Times New Roman" pitchFamily="18" charset="0"/>
                <a:cs typeface="B Compset" pitchFamily="2" charset="-78"/>
              </a:rPr>
              <a:t>از معادلات بالا می توان نتیجه گرفت که                                ، و چون مقدار بارسطحی </a:t>
            </a:r>
            <a:r>
              <a:rPr lang="el-GR" sz="2800">
                <a:latin typeface="Times New Roman" pitchFamily="18" charset="0"/>
                <a:cs typeface="B Compset" pitchFamily="2" charset="-78"/>
              </a:rPr>
              <a:t>σ</a:t>
            </a:r>
            <a:r>
              <a:rPr lang="fa-IR" sz="2800">
                <a:latin typeface="Times New Roman" pitchFamily="18" charset="0"/>
                <a:cs typeface="B Compset" pitchFamily="2" charset="-78"/>
              </a:rPr>
              <a:t>، بر حسب پتانسیل </a:t>
            </a:r>
            <a:r>
              <a:rPr lang="en-US" sz="2800">
                <a:latin typeface="Times New Roman" pitchFamily="18" charset="0"/>
                <a:cs typeface="B Compset" pitchFamily="2" charset="-78"/>
              </a:rPr>
              <a:t>e</a:t>
            </a:r>
            <a:r>
              <a:rPr lang="fa-IR" sz="2800">
                <a:latin typeface="Times New Roman" pitchFamily="18" charset="0"/>
                <a:cs typeface="B Compset" pitchFamily="2" charset="-78"/>
              </a:rPr>
              <a:t>، قابل اندازه گیری است پس محاسبه مقدار </a:t>
            </a:r>
            <a:r>
              <a:rPr lang="en-US" sz="2800">
                <a:latin typeface="Times New Roman" pitchFamily="18" charset="0"/>
                <a:cs typeface="B Compset" pitchFamily="2" charset="-78"/>
              </a:rPr>
              <a:t>C</a:t>
            </a:r>
            <a:r>
              <a:rPr lang="fa-IR" sz="2800">
                <a:latin typeface="Times New Roman" pitchFamily="18" charset="0"/>
                <a:cs typeface="B Compset" pitchFamily="2" charset="-78"/>
              </a:rPr>
              <a:t>، امکان پذیر است.</a:t>
            </a:r>
            <a:endParaRPr lang="en-US" sz="2800">
              <a:latin typeface="Times New Roman" pitchFamily="18" charset="0"/>
              <a:cs typeface="B Compset" pitchFamily="2" charset="-78"/>
            </a:endParaRPr>
          </a:p>
        </p:txBody>
      </p:sp>
      <p:sp>
        <p:nvSpPr>
          <p:cNvPr id="9" name="Rounded Rectangle 8"/>
          <p:cNvSpPr/>
          <p:nvPr/>
        </p:nvSpPr>
        <p:spPr>
          <a:xfrm>
            <a:off x="3000375" y="3429000"/>
            <a:ext cx="2857500" cy="1214438"/>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8" name="Rounded Rectangle 7"/>
          <p:cNvSpPr/>
          <p:nvPr/>
        </p:nvSpPr>
        <p:spPr>
          <a:xfrm>
            <a:off x="1500188" y="928688"/>
            <a:ext cx="6072187" cy="17145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4" name="Slide Number Placeholder 3"/>
          <p:cNvSpPr>
            <a:spLocks noGrp="1"/>
          </p:cNvSpPr>
          <p:nvPr>
            <p:ph type="sldNum" sz="quarter" idx="12"/>
          </p:nvPr>
        </p:nvSpPr>
        <p:spPr/>
        <p:txBody>
          <a:bodyPr/>
          <a:lstStyle/>
          <a:p>
            <a:pPr>
              <a:defRPr/>
            </a:pPr>
            <a:fld id="{1597C830-E8FD-4B47-A49D-5F1043193108}" type="slidenum">
              <a:rPr lang="en-US" smtClean="0"/>
              <a:pPr>
                <a:defRPr/>
              </a:pPr>
              <a:t>11</a:t>
            </a:fld>
            <a:endParaRPr lang="en-US"/>
          </a:p>
        </p:txBody>
      </p:sp>
      <p:graphicFrame>
        <p:nvGraphicFramePr>
          <p:cNvPr id="2" name="Object 9"/>
          <p:cNvGraphicFramePr>
            <a:graphicFrameLocks noChangeAspect="1"/>
          </p:cNvGraphicFramePr>
          <p:nvPr/>
        </p:nvGraphicFramePr>
        <p:xfrm>
          <a:off x="2071688" y="1071563"/>
          <a:ext cx="4899025" cy="1349375"/>
        </p:xfrm>
        <a:graphic>
          <a:graphicData uri="http://schemas.openxmlformats.org/presentationml/2006/ole">
            <p:oleObj spid="_x0000_s7170" name="Equation" r:id="rId3" imgW="2628720" imgH="723600" progId="Equation.3">
              <p:embed/>
            </p:oleObj>
          </a:graphicData>
        </a:graphic>
      </p:graphicFrame>
      <p:graphicFrame>
        <p:nvGraphicFramePr>
          <p:cNvPr id="3" name="Object 5"/>
          <p:cNvGraphicFramePr>
            <a:graphicFrameLocks noChangeAspect="1"/>
          </p:cNvGraphicFramePr>
          <p:nvPr/>
        </p:nvGraphicFramePr>
        <p:xfrm>
          <a:off x="7215188" y="2643188"/>
          <a:ext cx="644525" cy="719137"/>
        </p:xfrm>
        <a:graphic>
          <a:graphicData uri="http://schemas.openxmlformats.org/presentationml/2006/ole">
            <p:oleObj spid="_x0000_s7171" name="Equation" r:id="rId4" imgW="647640" imgH="723600" progId="Equation.3">
              <p:embed/>
            </p:oleObj>
          </a:graphicData>
        </a:graphic>
      </p:graphicFrame>
      <p:graphicFrame>
        <p:nvGraphicFramePr>
          <p:cNvPr id="5" name="Object 6"/>
          <p:cNvGraphicFramePr>
            <a:graphicFrameLocks noChangeAspect="1"/>
          </p:cNvGraphicFramePr>
          <p:nvPr/>
        </p:nvGraphicFramePr>
        <p:xfrm>
          <a:off x="3643313" y="3429000"/>
          <a:ext cx="1527175" cy="1143000"/>
        </p:xfrm>
        <a:graphic>
          <a:graphicData uri="http://schemas.openxmlformats.org/presentationml/2006/ole">
            <p:oleObj spid="_x0000_s7172" name="Equation" r:id="rId5" imgW="965160" imgH="723600" progId="Equation.3">
              <p:embed/>
            </p:oleObj>
          </a:graphicData>
        </a:graphic>
      </p:graphicFrame>
      <p:graphicFrame>
        <p:nvGraphicFramePr>
          <p:cNvPr id="6" name="Object 7"/>
          <p:cNvGraphicFramePr>
            <a:graphicFrameLocks noChangeAspect="1"/>
          </p:cNvGraphicFramePr>
          <p:nvPr/>
        </p:nvGraphicFramePr>
        <p:xfrm>
          <a:off x="1473200" y="4756150"/>
          <a:ext cx="2620963" cy="384175"/>
        </p:xfrm>
        <a:graphic>
          <a:graphicData uri="http://schemas.openxmlformats.org/presentationml/2006/ole">
            <p:oleObj spid="_x0000_s7173" name="Equation" r:id="rId6" imgW="1904760" imgH="27936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177"/>
                                        </p:tgtEl>
                                        <p:attrNameLst>
                                          <p:attrName>style.visibility</p:attrName>
                                        </p:attrNameLst>
                                      </p:cBhvr>
                                      <p:to>
                                        <p:strVal val="visible"/>
                                      </p:to>
                                    </p:set>
                                    <p:animEffect transition="in" filter="fade">
                                      <p:cBhvr>
                                        <p:cTn id="7" dur="2000"/>
                                        <p:tgtEl>
                                          <p:spTgt spid="7177"/>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par>
                                <p:cTn id="11" presetID="10"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childTnLst>
                                </p:cTn>
                              </p:par>
                              <p:par>
                                <p:cTn id="14" presetID="10" presetClass="entr" presetSubtype="0" fill="hold" nodeType="with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2000"/>
                                        <p:tgtEl>
                                          <p:spTgt spid="2"/>
                                        </p:tgtEl>
                                      </p:cBhvr>
                                    </p:animEffect>
                                  </p:childTnLst>
                                </p:cTn>
                              </p:par>
                              <p:par>
                                <p:cTn id="17" presetID="10" presetClass="entr" presetSubtype="0"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2000"/>
                                        <p:tgtEl>
                                          <p:spTgt spid="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20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7" grpId="0"/>
      <p:bldP spid="9"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scan0004"/>
          <p:cNvPicPr>
            <a:picLocks noChangeAspect="1" noChangeArrowheads="1"/>
          </p:cNvPicPr>
          <p:nvPr/>
        </p:nvPicPr>
        <p:blipFill>
          <a:blip r:embed="rId3"/>
          <a:srcRect l="8792" t="2361" r="-220"/>
          <a:stretch>
            <a:fillRect/>
          </a:stretch>
        </p:blipFill>
        <p:spPr bwMode="auto">
          <a:xfrm>
            <a:off x="0" y="2071688"/>
            <a:ext cx="5857875" cy="4786312"/>
          </a:xfrm>
          <a:prstGeom prst="rect">
            <a:avLst/>
          </a:prstGeom>
          <a:noFill/>
          <a:ln w="9525">
            <a:noFill/>
            <a:miter lim="800000"/>
            <a:headEnd/>
            <a:tailEnd/>
          </a:ln>
        </p:spPr>
      </p:pic>
      <p:sp>
        <p:nvSpPr>
          <p:cNvPr id="8" name="Rounded Rectangle 7"/>
          <p:cNvSpPr/>
          <p:nvPr/>
        </p:nvSpPr>
        <p:spPr>
          <a:xfrm>
            <a:off x="5643563" y="3929063"/>
            <a:ext cx="3071812" cy="928687"/>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4" name="Slide Number Placeholder 3"/>
          <p:cNvSpPr>
            <a:spLocks noGrp="1"/>
          </p:cNvSpPr>
          <p:nvPr>
            <p:ph type="sldNum" sz="quarter" idx="12"/>
          </p:nvPr>
        </p:nvSpPr>
        <p:spPr/>
        <p:txBody>
          <a:bodyPr/>
          <a:lstStyle/>
          <a:p>
            <a:pPr>
              <a:defRPr/>
            </a:pPr>
            <a:fld id="{E1ED36A6-0DEA-4AE4-A64E-3A5CC761280E}" type="slidenum">
              <a:rPr lang="en-US" smtClean="0"/>
              <a:pPr>
                <a:defRPr/>
              </a:pPr>
              <a:t>12</a:t>
            </a:fld>
            <a:endParaRPr lang="en-US" dirty="0"/>
          </a:p>
        </p:txBody>
      </p:sp>
      <p:sp>
        <p:nvSpPr>
          <p:cNvPr id="5" name="Text Box 6"/>
          <p:cNvSpPr txBox="1">
            <a:spLocks noChangeArrowheads="1"/>
          </p:cNvSpPr>
          <p:nvPr/>
        </p:nvSpPr>
        <p:spPr bwMode="auto">
          <a:xfrm>
            <a:off x="179388" y="142875"/>
            <a:ext cx="8821737" cy="2046288"/>
          </a:xfrm>
          <a:prstGeom prst="rect">
            <a:avLst/>
          </a:prstGeom>
          <a:noFill/>
          <a:ln w="9525">
            <a:noFill/>
            <a:miter lim="800000"/>
            <a:headEnd/>
            <a:tailEnd/>
          </a:ln>
        </p:spPr>
        <p:txBody>
          <a:bodyPr>
            <a:spAutoFit/>
          </a:bodyPr>
          <a:lstStyle/>
          <a:p>
            <a:pPr algn="r" rtl="1">
              <a:buFont typeface="Wingdings" pitchFamily="2" charset="2"/>
              <a:buChar char="v"/>
            </a:pPr>
            <a:r>
              <a:rPr lang="fa-IR" sz="3200">
                <a:latin typeface="Times New Roman" pitchFamily="18" charset="0"/>
                <a:cs typeface="B Compset" pitchFamily="2" charset="-78"/>
              </a:rPr>
              <a:t> سهم هریک از لایه ها در ظرفیت دیفرانسیلی الکترود</a:t>
            </a:r>
          </a:p>
          <a:p>
            <a:pPr algn="r" rtl="1">
              <a:buFont typeface="Wingdings" pitchFamily="2" charset="2"/>
              <a:buChar char="v"/>
            </a:pPr>
            <a:endParaRPr lang="fa-IR" sz="1100" b="1">
              <a:latin typeface="Times New Roman" pitchFamily="18" charset="0"/>
              <a:cs typeface="B Compset" pitchFamily="2" charset="-78"/>
            </a:endParaRPr>
          </a:p>
          <a:p>
            <a:pPr algn="just" rtl="1"/>
            <a:r>
              <a:rPr lang="fa-IR" sz="2800">
                <a:latin typeface="Times New Roman" pitchFamily="18" charset="0"/>
                <a:cs typeface="B Compset" pitchFamily="2" charset="-78"/>
              </a:rPr>
              <a:t>در شکل زیر چهار لایه سازنده ساختمان دبل لایر، (الکترود، هلمونتز داخلی، هلمونتز خارجی و لایه گیو شاپمن)، مشخص شده اند. هر یک از این لایه ها در ظرفیت دیفرانسیلی سهم دارند.</a:t>
            </a:r>
          </a:p>
        </p:txBody>
      </p:sp>
      <p:graphicFrame>
        <p:nvGraphicFramePr>
          <p:cNvPr id="2" name="Object 6"/>
          <p:cNvGraphicFramePr>
            <a:graphicFrameLocks noChangeAspect="1"/>
          </p:cNvGraphicFramePr>
          <p:nvPr/>
        </p:nvGraphicFramePr>
        <p:xfrm>
          <a:off x="5715000" y="4071938"/>
          <a:ext cx="2894013" cy="601662"/>
        </p:xfrm>
        <a:graphic>
          <a:graphicData uri="http://schemas.openxmlformats.org/presentationml/2006/ole">
            <p:oleObj spid="_x0000_s8194" name="Equation" r:id="rId4" imgW="1828800" imgH="380880" progId="Equation.3">
              <p:embed/>
            </p:oleObj>
          </a:graphicData>
        </a:graphic>
      </p:graphicFrame>
      <p:sp>
        <p:nvSpPr>
          <p:cNvPr id="7" name="Rectangle 6"/>
          <p:cNvSpPr>
            <a:spLocks noChangeArrowheads="1"/>
          </p:cNvSpPr>
          <p:nvPr/>
        </p:nvSpPr>
        <p:spPr bwMode="auto">
          <a:xfrm>
            <a:off x="5143500" y="2286000"/>
            <a:ext cx="3714750" cy="3754438"/>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جذب مخصوص </a:t>
            </a:r>
            <a:r>
              <a:rPr lang="el-GR" sz="2800" i="1">
                <a:latin typeface="Times New Roman" pitchFamily="18" charset="0"/>
                <a:cs typeface="B Compset" pitchFamily="2" charset="-78"/>
              </a:rPr>
              <a:t>σ</a:t>
            </a:r>
            <a:r>
              <a:rPr lang="en-US" sz="2800" i="1" baseline="-25000">
                <a:latin typeface="Times New Roman" pitchFamily="18" charset="0"/>
                <a:cs typeface="B Compset" pitchFamily="2" charset="-78"/>
              </a:rPr>
              <a:t>s </a:t>
            </a:r>
            <a:r>
              <a:rPr lang="fa-IR" sz="2800" i="1">
                <a:latin typeface="Times New Roman" pitchFamily="18" charset="0"/>
                <a:cs typeface="B Compset" pitchFamily="2" charset="-78"/>
              </a:rPr>
              <a:t>،</a:t>
            </a:r>
            <a:r>
              <a:rPr lang="fa-IR" sz="2800">
                <a:latin typeface="Times New Roman" pitchFamily="18" charset="0"/>
                <a:cs typeface="B Compset" pitchFamily="2" charset="-78"/>
              </a:rPr>
              <a:t>و جذب دی پل ها </a:t>
            </a:r>
            <a:r>
              <a:rPr lang="el-GR" sz="2800" i="1">
                <a:latin typeface="Times New Roman" pitchFamily="18" charset="0"/>
                <a:cs typeface="B Compset" pitchFamily="2" charset="-78"/>
              </a:rPr>
              <a:t>σ</a:t>
            </a:r>
            <a:r>
              <a:rPr lang="el-GR" sz="2800" i="1" baseline="-25000">
                <a:latin typeface="Times New Roman" pitchFamily="18" charset="0"/>
                <a:cs typeface="B Compset" pitchFamily="2" charset="-78"/>
              </a:rPr>
              <a:t>μ</a:t>
            </a:r>
            <a:r>
              <a:rPr lang="fa-IR" sz="2800" i="1">
                <a:latin typeface="Times New Roman" pitchFamily="18" charset="0"/>
                <a:cs typeface="B Compset" pitchFamily="2" charset="-78"/>
              </a:rPr>
              <a:t>،</a:t>
            </a:r>
            <a:r>
              <a:rPr lang="fa-IR" sz="2800">
                <a:latin typeface="Times New Roman" pitchFamily="18" charset="0"/>
                <a:cs typeface="B Compset" pitchFamily="2" charset="-78"/>
              </a:rPr>
              <a:t> به صورت همزمان صورت می گیرد. پس داریم:</a:t>
            </a:r>
          </a:p>
          <a:p>
            <a:pPr algn="just" rtl="1"/>
            <a:endParaRPr lang="fa-IR" sz="28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endParaRPr lang="fa-IR" sz="1400">
              <a:latin typeface="Times New Roman" pitchFamily="18" charset="0"/>
              <a:cs typeface="B Compset" pitchFamily="2" charset="-78"/>
            </a:endParaRPr>
          </a:p>
          <a:p>
            <a:pPr algn="just" rtl="1"/>
            <a:r>
              <a:rPr lang="fa-IR" sz="2800">
                <a:latin typeface="Times New Roman" pitchFamily="18" charset="0"/>
                <a:cs typeface="B Compset" pitchFamily="2" charset="-78"/>
              </a:rPr>
              <a:t>این توزیع در شکل روبرو نشان داده شده است.</a:t>
            </a:r>
            <a:endParaRPr lang="en-US" sz="2800">
              <a:latin typeface="Times New Roman" pitchFamily="18" charset="0"/>
              <a:cs typeface="B Compset"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2000"/>
                                        <p:tgtEl>
                                          <p:spTgt spid="7"/>
                                        </p:tgtEl>
                                      </p:cBhvr>
                                    </p:animEffect>
                                  </p:childTnLst>
                                </p:cTn>
                              </p:par>
                              <p:par>
                                <p:cTn id="14" presetID="10" presetClass="entr" presetSubtype="0" fill="hold" nodeType="with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2000"/>
                                        <p:tgtEl>
                                          <p:spTgt spid="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5"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2" name="Text Box 6"/>
          <p:cNvSpPr txBox="1">
            <a:spLocks noChangeArrowheads="1"/>
          </p:cNvSpPr>
          <p:nvPr/>
        </p:nvSpPr>
        <p:spPr bwMode="auto">
          <a:xfrm>
            <a:off x="161925" y="214313"/>
            <a:ext cx="8839200" cy="1654175"/>
          </a:xfrm>
          <a:prstGeom prst="rect">
            <a:avLst/>
          </a:prstGeom>
          <a:noFill/>
          <a:ln w="9525">
            <a:noFill/>
            <a:miter lim="800000"/>
            <a:headEnd/>
            <a:tailEnd/>
          </a:ln>
        </p:spPr>
        <p:txBody>
          <a:bodyPr>
            <a:spAutoFit/>
          </a:bodyPr>
          <a:lstStyle/>
          <a:p>
            <a:pPr algn="just" rtl="1">
              <a:lnSpc>
                <a:spcPct val="90000"/>
              </a:lnSpc>
              <a:spcBef>
                <a:spcPct val="20000"/>
              </a:spcBef>
            </a:pPr>
            <a:r>
              <a:rPr lang="fa-IR" sz="2800">
                <a:latin typeface="Calibri" pitchFamily="34" charset="0"/>
                <a:cs typeface="B Compset" pitchFamily="2" charset="-78"/>
              </a:rPr>
              <a:t>از این شکل می توان تشابه لایه های مختلف تشکیل شده روی الکترود را به خازنهایی که در کنار هم قرار گرفته اند را به وضوح مشاهده کرد. اما نمی توان این خازنها را سری فرض کرد. این خازن ها در دو طرف دیواره های خود بار دارند، اما بار آنها مساوی نیست.</a:t>
            </a:r>
          </a:p>
        </p:txBody>
      </p:sp>
      <p:sp>
        <p:nvSpPr>
          <p:cNvPr id="70662" name="Slide Number Placeholder 7"/>
          <p:cNvSpPr>
            <a:spLocks noGrp="1"/>
          </p:cNvSpPr>
          <p:nvPr>
            <p:ph type="sldNum" sz="quarter" idx="12"/>
          </p:nvPr>
        </p:nvSpPr>
        <p:spPr/>
        <p:txBody>
          <a:bodyPr/>
          <a:lstStyle/>
          <a:p>
            <a:pPr>
              <a:defRPr/>
            </a:pPr>
            <a:fld id="{F336B3FB-07DB-488A-B4B2-45D7FD14450D}" type="slidenum">
              <a:rPr lang="en-US"/>
              <a:pPr>
                <a:defRPr/>
              </a:pPr>
              <a:t>13</a:t>
            </a:fld>
            <a:endParaRPr lang="en-US"/>
          </a:p>
        </p:txBody>
      </p:sp>
      <p:pic>
        <p:nvPicPr>
          <p:cNvPr id="39940" name="Picture 7" descr="scan0004"/>
          <p:cNvPicPr>
            <a:picLocks noChangeAspect="1" noChangeArrowheads="1"/>
          </p:cNvPicPr>
          <p:nvPr/>
        </p:nvPicPr>
        <p:blipFill>
          <a:blip r:embed="rId2"/>
          <a:srcRect l="8792" t="2361" r="-220"/>
          <a:stretch>
            <a:fillRect/>
          </a:stretch>
        </p:blipFill>
        <p:spPr bwMode="auto">
          <a:xfrm>
            <a:off x="0" y="2071688"/>
            <a:ext cx="5857875" cy="4786312"/>
          </a:xfrm>
          <a:prstGeom prst="rect">
            <a:avLst/>
          </a:prstGeom>
          <a:noFill/>
          <a:ln w="9525">
            <a:noFill/>
            <a:miter lim="800000"/>
            <a:headEnd/>
            <a:tailEnd/>
          </a:ln>
        </p:spPr>
      </p:pic>
      <p:sp>
        <p:nvSpPr>
          <p:cNvPr id="9" name="Rectangle 8"/>
          <p:cNvSpPr>
            <a:spLocks noChangeArrowheads="1"/>
          </p:cNvSpPr>
          <p:nvPr/>
        </p:nvSpPr>
        <p:spPr bwMode="auto">
          <a:xfrm>
            <a:off x="5072063" y="2460625"/>
            <a:ext cx="3890962" cy="3540125"/>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با فرض اینکه </a:t>
            </a:r>
            <a:r>
              <a:rPr lang="en-US" sz="2800">
                <a:solidFill>
                  <a:srgbClr val="FF0000"/>
                </a:solidFill>
                <a:latin typeface="Times New Roman" pitchFamily="18" charset="0"/>
                <a:cs typeface="B Compset" pitchFamily="2" charset="-78"/>
              </a:rPr>
              <a:t>k</a:t>
            </a:r>
            <a:r>
              <a:rPr lang="en-US" sz="2800" baseline="-25000">
                <a:solidFill>
                  <a:srgbClr val="FF0000"/>
                </a:solidFill>
                <a:latin typeface="Times New Roman" pitchFamily="18" charset="0"/>
                <a:cs typeface="B Compset" pitchFamily="2" charset="-78"/>
              </a:rPr>
              <a:t>S</a:t>
            </a:r>
            <a:r>
              <a:rPr lang="fa-IR" sz="2800">
                <a:latin typeface="Times New Roman" pitchFamily="18" charset="0"/>
                <a:cs typeface="B Compset" pitchFamily="2" charset="-78"/>
              </a:rPr>
              <a:t> و </a:t>
            </a:r>
            <a:r>
              <a:rPr lang="en-US" sz="2800">
                <a:solidFill>
                  <a:srgbClr val="FF0000"/>
                </a:solidFill>
                <a:latin typeface="Times New Roman" pitchFamily="18" charset="0"/>
                <a:cs typeface="B Compset" pitchFamily="2" charset="-78"/>
              </a:rPr>
              <a:t>C</a:t>
            </a:r>
            <a:r>
              <a:rPr lang="en-US" sz="2800" baseline="-25000">
                <a:solidFill>
                  <a:srgbClr val="FF0000"/>
                </a:solidFill>
                <a:latin typeface="Times New Roman" pitchFamily="18" charset="0"/>
                <a:cs typeface="B Compset" pitchFamily="2" charset="-78"/>
              </a:rPr>
              <a:t>S</a:t>
            </a:r>
            <a:r>
              <a:rPr lang="fa-IR" sz="2800">
                <a:latin typeface="Times New Roman" pitchFamily="18" charset="0"/>
                <a:cs typeface="B Compset" pitchFamily="2" charset="-78"/>
              </a:rPr>
              <a:t> ظرفیت دیفرانسیل و ظرفیت کل لایه اتصال، </a:t>
            </a:r>
            <a:r>
              <a:rPr lang="en-US" sz="2800">
                <a:solidFill>
                  <a:srgbClr val="FF0000"/>
                </a:solidFill>
                <a:latin typeface="Times New Roman" pitchFamily="18" charset="0"/>
                <a:cs typeface="B Compset" pitchFamily="2" charset="-78"/>
              </a:rPr>
              <a:t>k</a:t>
            </a:r>
            <a:r>
              <a:rPr lang="en-US" sz="2800" baseline="-25000">
                <a:solidFill>
                  <a:srgbClr val="FF0000"/>
                </a:solidFill>
                <a:latin typeface="Times New Roman" pitchFamily="18" charset="0"/>
                <a:cs typeface="B Compset" pitchFamily="2" charset="-78"/>
              </a:rPr>
              <a:t>H</a:t>
            </a:r>
            <a:r>
              <a:rPr lang="fa-IR" sz="2800">
                <a:latin typeface="Times New Roman" pitchFamily="18" charset="0"/>
                <a:cs typeface="B Compset" pitchFamily="2" charset="-78"/>
              </a:rPr>
              <a:t> و </a:t>
            </a:r>
            <a:r>
              <a:rPr lang="en-US" sz="2800">
                <a:solidFill>
                  <a:srgbClr val="FF0000"/>
                </a:solidFill>
                <a:latin typeface="Times New Roman" pitchFamily="18" charset="0"/>
                <a:cs typeface="B Compset" pitchFamily="2" charset="-78"/>
              </a:rPr>
              <a:t>C</a:t>
            </a:r>
            <a:r>
              <a:rPr lang="en-US" sz="2800" baseline="-25000">
                <a:solidFill>
                  <a:srgbClr val="FF0000"/>
                </a:solidFill>
                <a:latin typeface="Times New Roman" pitchFamily="18" charset="0"/>
                <a:cs typeface="B Compset" pitchFamily="2" charset="-78"/>
              </a:rPr>
              <a:t>H</a:t>
            </a:r>
            <a:r>
              <a:rPr lang="fa-IR" sz="2800">
                <a:latin typeface="Times New Roman" pitchFamily="18" charset="0"/>
                <a:cs typeface="B Compset" pitchFamily="2" charset="-78"/>
              </a:rPr>
              <a:t> ظرفیت دیفرانسیل و ظرفیت کل لایه هلمونتز، </a:t>
            </a:r>
            <a:r>
              <a:rPr lang="en-US" sz="2800">
                <a:solidFill>
                  <a:srgbClr val="FF0000"/>
                </a:solidFill>
                <a:latin typeface="Times New Roman" pitchFamily="18" charset="0"/>
                <a:cs typeface="B Compset" pitchFamily="2" charset="-78"/>
              </a:rPr>
              <a:t>k</a:t>
            </a:r>
            <a:r>
              <a:rPr lang="en-US" sz="2800" baseline="-25000">
                <a:solidFill>
                  <a:srgbClr val="FF0000"/>
                </a:solidFill>
                <a:latin typeface="Times New Roman" pitchFamily="18" charset="0"/>
                <a:cs typeface="B Compset" pitchFamily="2" charset="-78"/>
              </a:rPr>
              <a:t>G</a:t>
            </a:r>
            <a:r>
              <a:rPr lang="fa-IR" sz="2800">
                <a:latin typeface="Times New Roman" pitchFamily="18" charset="0"/>
                <a:cs typeface="B Compset" pitchFamily="2" charset="-78"/>
              </a:rPr>
              <a:t> و </a:t>
            </a:r>
            <a:r>
              <a:rPr lang="en-US" sz="2800">
                <a:solidFill>
                  <a:srgbClr val="FF0000"/>
                </a:solidFill>
                <a:latin typeface="Times New Roman" pitchFamily="18" charset="0"/>
                <a:cs typeface="B Compset" pitchFamily="2" charset="-78"/>
              </a:rPr>
              <a:t>C</a:t>
            </a:r>
            <a:r>
              <a:rPr lang="en-US" sz="2800" baseline="-25000">
                <a:solidFill>
                  <a:srgbClr val="FF0000"/>
                </a:solidFill>
                <a:latin typeface="Times New Roman" pitchFamily="18" charset="0"/>
                <a:cs typeface="B Compset" pitchFamily="2" charset="-78"/>
              </a:rPr>
              <a:t>G</a:t>
            </a:r>
            <a:r>
              <a:rPr lang="fa-IR" sz="2800" baseline="-25000">
                <a:latin typeface="Times New Roman" pitchFamily="18" charset="0"/>
                <a:cs typeface="B Compset" pitchFamily="2" charset="-78"/>
              </a:rPr>
              <a:t> </a:t>
            </a:r>
            <a:r>
              <a:rPr lang="fa-IR" sz="2800">
                <a:latin typeface="Times New Roman" pitchFamily="18" charset="0"/>
                <a:cs typeface="B Compset" pitchFamily="2" charset="-78"/>
              </a:rPr>
              <a:t>ظرفیت دیفرانسیل و ظرفیت کل لایه گوی شاپمن باشند، ظرفیت دبل لایر را تجزیه و تحلیل می نماییم.</a:t>
            </a:r>
            <a:endParaRPr lang="fa-IR" sz="2800" baseline="-25000">
              <a:latin typeface="Times New Roman" pitchFamily="18" charset="0"/>
              <a:cs typeface="B Compset"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0182"/>
                                        </p:tgtEl>
                                        <p:attrNameLst>
                                          <p:attrName>style.visibility</p:attrName>
                                        </p:attrNameLst>
                                      </p:cBhvr>
                                      <p:to>
                                        <p:strVal val="visible"/>
                                      </p:to>
                                    </p:set>
                                    <p:animEffect transition="in" filter="fade">
                                      <p:cBhvr>
                                        <p:cTn id="10" dur="2000"/>
                                        <p:tgtEl>
                                          <p:spTgt spid="50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2"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p:cNvSpPr/>
          <p:nvPr/>
        </p:nvSpPr>
        <p:spPr>
          <a:xfrm>
            <a:off x="71438" y="3286125"/>
            <a:ext cx="8929687" cy="24288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51205" name="Text Box 5"/>
          <p:cNvSpPr txBox="1">
            <a:spLocks noChangeArrowheads="1"/>
          </p:cNvSpPr>
          <p:nvPr/>
        </p:nvSpPr>
        <p:spPr bwMode="auto">
          <a:xfrm>
            <a:off x="152400" y="2619375"/>
            <a:ext cx="8763000" cy="523875"/>
          </a:xfrm>
          <a:prstGeom prst="rect">
            <a:avLst/>
          </a:prstGeom>
          <a:noFill/>
          <a:ln w="9525">
            <a:noFill/>
            <a:miter lim="800000"/>
            <a:headEnd/>
            <a:tailEnd/>
          </a:ln>
        </p:spPr>
        <p:txBody>
          <a:bodyPr>
            <a:spAutoFit/>
          </a:bodyPr>
          <a:lstStyle/>
          <a:p>
            <a:pPr algn="r" rtl="1"/>
            <a:r>
              <a:rPr lang="fa-IR" sz="2800">
                <a:latin typeface="Times New Roman" pitchFamily="18" charset="0"/>
                <a:cs typeface="B Compset" pitchFamily="2" charset="-78"/>
              </a:rPr>
              <a:t>همچنین برای ظرفیت کل داریم:</a:t>
            </a:r>
          </a:p>
        </p:txBody>
      </p:sp>
      <p:sp>
        <p:nvSpPr>
          <p:cNvPr id="71685" name="Slide Number Placeholder 6"/>
          <p:cNvSpPr>
            <a:spLocks noGrp="1"/>
          </p:cNvSpPr>
          <p:nvPr>
            <p:ph type="sldNum" sz="quarter" idx="12"/>
          </p:nvPr>
        </p:nvSpPr>
        <p:spPr/>
        <p:txBody>
          <a:bodyPr/>
          <a:lstStyle/>
          <a:p>
            <a:pPr>
              <a:defRPr/>
            </a:pPr>
            <a:fld id="{F42571FE-A4A3-486E-828C-ACEDF684F022}" type="slidenum">
              <a:rPr lang="en-US"/>
              <a:pPr>
                <a:defRPr/>
              </a:pPr>
              <a:t>14</a:t>
            </a:fld>
            <a:endParaRPr lang="en-US"/>
          </a:p>
        </p:txBody>
      </p:sp>
      <p:sp>
        <p:nvSpPr>
          <p:cNvPr id="9" name="Rounded Rectangle 8"/>
          <p:cNvSpPr/>
          <p:nvPr/>
        </p:nvSpPr>
        <p:spPr>
          <a:xfrm>
            <a:off x="2500313" y="214313"/>
            <a:ext cx="3714750" cy="221456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graphicFrame>
        <p:nvGraphicFramePr>
          <p:cNvPr id="5" name="Object 6"/>
          <p:cNvGraphicFramePr>
            <a:graphicFrameLocks noChangeAspect="1"/>
          </p:cNvGraphicFramePr>
          <p:nvPr/>
        </p:nvGraphicFramePr>
        <p:xfrm>
          <a:off x="3000375" y="357188"/>
          <a:ext cx="2933700" cy="620712"/>
        </p:xfrm>
        <a:graphic>
          <a:graphicData uri="http://schemas.openxmlformats.org/presentationml/2006/ole">
            <p:oleObj spid="_x0000_s9218" name="Equation" r:id="rId3" imgW="1854000" imgH="393480" progId="Equation.3">
              <p:embed/>
            </p:oleObj>
          </a:graphicData>
        </a:graphic>
      </p:graphicFrame>
      <p:graphicFrame>
        <p:nvGraphicFramePr>
          <p:cNvPr id="2" name="Object 7"/>
          <p:cNvGraphicFramePr>
            <a:graphicFrameLocks noChangeAspect="1"/>
          </p:cNvGraphicFramePr>
          <p:nvPr/>
        </p:nvGraphicFramePr>
        <p:xfrm>
          <a:off x="3143250" y="1071563"/>
          <a:ext cx="2571750" cy="601662"/>
        </p:xfrm>
        <a:graphic>
          <a:graphicData uri="http://schemas.openxmlformats.org/presentationml/2006/ole">
            <p:oleObj spid="_x0000_s9219" name="Equation" r:id="rId4" imgW="1625400" imgH="380880" progId="Equation.3">
              <p:embed/>
            </p:oleObj>
          </a:graphicData>
        </a:graphic>
      </p:graphicFrame>
      <p:graphicFrame>
        <p:nvGraphicFramePr>
          <p:cNvPr id="3" name="Object 8"/>
          <p:cNvGraphicFramePr>
            <a:graphicFrameLocks noChangeAspect="1"/>
          </p:cNvGraphicFramePr>
          <p:nvPr/>
        </p:nvGraphicFramePr>
        <p:xfrm>
          <a:off x="3143250" y="1785938"/>
          <a:ext cx="2532063" cy="601662"/>
        </p:xfrm>
        <a:graphic>
          <a:graphicData uri="http://schemas.openxmlformats.org/presentationml/2006/ole">
            <p:oleObj spid="_x0000_s9220" name="Equation" r:id="rId5" imgW="1600200" imgH="380880" progId="Equation.3">
              <p:embed/>
            </p:oleObj>
          </a:graphicData>
        </a:graphic>
      </p:graphicFrame>
      <p:graphicFrame>
        <p:nvGraphicFramePr>
          <p:cNvPr id="4" name="Object 9"/>
          <p:cNvGraphicFramePr>
            <a:graphicFrameLocks noChangeAspect="1"/>
          </p:cNvGraphicFramePr>
          <p:nvPr/>
        </p:nvGraphicFramePr>
        <p:xfrm>
          <a:off x="1357313" y="3398838"/>
          <a:ext cx="6289675" cy="601662"/>
        </p:xfrm>
        <a:graphic>
          <a:graphicData uri="http://schemas.openxmlformats.org/presentationml/2006/ole">
            <p:oleObj spid="_x0000_s9221" name="Equation" r:id="rId6" imgW="3974760" imgH="380880" progId="Equation.3">
              <p:embed/>
            </p:oleObj>
          </a:graphicData>
        </a:graphic>
      </p:graphicFrame>
      <p:graphicFrame>
        <p:nvGraphicFramePr>
          <p:cNvPr id="6" name="Object 10"/>
          <p:cNvGraphicFramePr>
            <a:graphicFrameLocks noChangeAspect="1"/>
          </p:cNvGraphicFramePr>
          <p:nvPr/>
        </p:nvGraphicFramePr>
        <p:xfrm>
          <a:off x="857250" y="4092575"/>
          <a:ext cx="7032625" cy="622300"/>
        </p:xfrm>
        <a:graphic>
          <a:graphicData uri="http://schemas.openxmlformats.org/presentationml/2006/ole">
            <p:oleObj spid="_x0000_s9222" name="Equation" r:id="rId7" imgW="4444920" imgH="393480" progId="Equation.3">
              <p:embed/>
            </p:oleObj>
          </a:graphicData>
        </a:graphic>
      </p:graphicFrame>
      <p:graphicFrame>
        <p:nvGraphicFramePr>
          <p:cNvPr id="7" name="Object 11"/>
          <p:cNvGraphicFramePr>
            <a:graphicFrameLocks noChangeAspect="1"/>
          </p:cNvGraphicFramePr>
          <p:nvPr/>
        </p:nvGraphicFramePr>
        <p:xfrm>
          <a:off x="71438" y="4878388"/>
          <a:ext cx="8901112" cy="622300"/>
        </p:xfrm>
        <a:graphic>
          <a:graphicData uri="http://schemas.openxmlformats.org/presentationml/2006/ole">
            <p:oleObj spid="_x0000_s9223" name="Equation" r:id="rId8" imgW="5626080" imgH="39348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1205"/>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animEffect transition="in" filter="fade">
                                      <p:cBhvr>
                                        <p:cTn id="9" dur="2000"/>
                                        <p:tgtEl>
                                          <p:spTgt spid="5"/>
                                        </p:tgtEl>
                                      </p:cBhvr>
                                    </p:animEffect>
                                  </p:childTnLst>
                                </p:cTn>
                              </p:par>
                              <p:par>
                                <p:cTn id="10" presetID="10"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par>
                                <p:cTn id="13" presetID="10"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2000"/>
                                        <p:tgtEl>
                                          <p:spTgt spid="3"/>
                                        </p:tgtEl>
                                      </p:cBhvr>
                                    </p:animEffect>
                                  </p:childTnLst>
                                </p:cTn>
                              </p:par>
                              <p:par>
                                <p:cTn id="16" presetID="10"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2000"/>
                                        <p:tgtEl>
                                          <p:spTgt spid="4"/>
                                        </p:tgtEl>
                                      </p:cBhvr>
                                    </p:animEffect>
                                  </p:childTnLst>
                                </p:cTn>
                              </p:par>
                              <p:par>
                                <p:cTn id="19" presetID="10"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2000"/>
                                        <p:tgtEl>
                                          <p:spTgt spid="6"/>
                                        </p:tgtEl>
                                      </p:cBhvr>
                                    </p:animEffect>
                                  </p:childTnLst>
                                </p:cTn>
                              </p:par>
                              <p:par>
                                <p:cTn id="22" presetID="10" presetClass="entr" presetSubtype="0" fill="hold"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2000"/>
                                        <p:tgtEl>
                                          <p:spTgt spid="7"/>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2000"/>
                                        <p:tgtEl>
                                          <p:spTgt spid="13"/>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2000"/>
                                        <p:tgtEl>
                                          <p:spTgt spid="9"/>
                                        </p:tgtEl>
                                      </p:cBhvr>
                                    </p:animEffect>
                                  </p:childTnLst>
                                </p:cTn>
                              </p:par>
                              <p:par>
                                <p:cTn id="31" presetID="10" presetClass="entr" presetSubtype="0" fill="hold" grpId="1" nodeType="withEffect">
                                  <p:stCondLst>
                                    <p:cond delay="0"/>
                                  </p:stCondLst>
                                  <p:childTnLst>
                                    <p:set>
                                      <p:cBhvr>
                                        <p:cTn id="32" dur="1" fill="hold">
                                          <p:stCondLst>
                                            <p:cond delay="0"/>
                                          </p:stCondLst>
                                        </p:cTn>
                                        <p:tgtEl>
                                          <p:spTgt spid="51205"/>
                                        </p:tgtEl>
                                        <p:attrNameLst>
                                          <p:attrName>style.visibility</p:attrName>
                                        </p:attrNameLst>
                                      </p:cBhvr>
                                      <p:to>
                                        <p:strVal val="visible"/>
                                      </p:to>
                                    </p:set>
                                    <p:animEffect transition="in" filter="fade">
                                      <p:cBhvr>
                                        <p:cTn id="33" dur="2000"/>
                                        <p:tgtEl>
                                          <p:spTgt spid="512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51205" grpId="0"/>
      <p:bldP spid="51205" grpId="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85750" y="4500563"/>
            <a:ext cx="8572500" cy="1357312"/>
          </a:xfrm>
          <a:prstGeom prst="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endParaRPr lang="en-US"/>
          </a:p>
        </p:txBody>
      </p:sp>
      <p:sp>
        <p:nvSpPr>
          <p:cNvPr id="41990" name="Text Box 6"/>
          <p:cNvSpPr txBox="1">
            <a:spLocks noChangeArrowheads="1"/>
          </p:cNvSpPr>
          <p:nvPr/>
        </p:nvSpPr>
        <p:spPr bwMode="auto">
          <a:xfrm>
            <a:off x="152400" y="214313"/>
            <a:ext cx="8839200" cy="5448300"/>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با توجه به قانون جاذبه الکترواستاتیک بین دو بار ناهمنام داریم</a:t>
            </a:r>
          </a:p>
          <a:p>
            <a:pPr algn="just" rtl="1"/>
            <a:endParaRPr lang="fa-IR" sz="2800">
              <a:latin typeface="Times New Roman" pitchFamily="18" charset="0"/>
              <a:cs typeface="B Compset" pitchFamily="2" charset="-78"/>
            </a:endParaRPr>
          </a:p>
          <a:p>
            <a:pPr algn="just" rtl="1"/>
            <a:endParaRPr lang="fa-IR" sz="4000">
              <a:latin typeface="Times New Roman" pitchFamily="18" charset="0"/>
              <a:cs typeface="B Compset" pitchFamily="2" charset="-78"/>
            </a:endParaRPr>
          </a:p>
          <a:p>
            <a:pPr algn="r" rtl="1"/>
            <a:endParaRPr lang="fa-IR" sz="2800">
              <a:latin typeface="Times New Roman" pitchFamily="18" charset="0"/>
              <a:cs typeface="B Compset" pitchFamily="2" charset="-78"/>
            </a:endParaRPr>
          </a:p>
          <a:p>
            <a:pPr algn="r" rtl="1"/>
            <a:endParaRPr lang="fa-IR" sz="2800">
              <a:latin typeface="Times New Roman" pitchFamily="18" charset="0"/>
              <a:cs typeface="B Compset" pitchFamily="2" charset="-78"/>
            </a:endParaRPr>
          </a:p>
          <a:p>
            <a:pPr algn="just" rtl="1"/>
            <a:r>
              <a:rPr lang="fa-IR" sz="2800">
                <a:latin typeface="Times New Roman" pitchFamily="18" charset="0"/>
                <a:cs typeface="B Compset" pitchFamily="2" charset="-78"/>
              </a:rPr>
              <a:t>توانایی یک محیط برای انحلال یک ترکیب یونی به ثابت دی الکتریک </a:t>
            </a:r>
            <a:r>
              <a:rPr lang="el-GR" sz="2800">
                <a:latin typeface="Times New Roman" pitchFamily="18" charset="0"/>
                <a:cs typeface="B Compset" pitchFamily="2" charset="-78"/>
              </a:rPr>
              <a:t>ε</a:t>
            </a:r>
            <a:r>
              <a:rPr lang="en-US" sz="2800" baseline="-25000">
                <a:latin typeface="Times New Roman" pitchFamily="18" charset="0"/>
                <a:cs typeface="B Compset" pitchFamily="2" charset="-78"/>
              </a:rPr>
              <a:t>r</a:t>
            </a:r>
            <a:r>
              <a:rPr lang="fa-IR" sz="2800">
                <a:latin typeface="Times New Roman" pitchFamily="18" charset="0"/>
                <a:cs typeface="B Compset" pitchFamily="2" charset="-78"/>
              </a:rPr>
              <a:t> آن محیط وابسته است. </a:t>
            </a:r>
            <a:r>
              <a:rPr lang="el-GR" sz="2800">
                <a:latin typeface="Times New Roman" pitchFamily="18" charset="0"/>
                <a:cs typeface="B Compset" pitchFamily="2" charset="-78"/>
              </a:rPr>
              <a:t>ε</a:t>
            </a:r>
            <a:r>
              <a:rPr lang="en-US" sz="2800" baseline="-25000">
                <a:latin typeface="Times New Roman" pitchFamily="18" charset="0"/>
                <a:cs typeface="B Compset" pitchFamily="2" charset="-78"/>
              </a:rPr>
              <a:t>r</a:t>
            </a:r>
            <a:r>
              <a:rPr lang="fa-IR" sz="2800">
                <a:latin typeface="Times New Roman" pitchFamily="18" charset="0"/>
                <a:cs typeface="B Compset" pitchFamily="2" charset="-78"/>
              </a:rPr>
              <a:t> و نیروی جاذبه الکترواستاتیک رابطه عکس با هم دارند. از اینرو آب با </a:t>
            </a:r>
            <a:r>
              <a:rPr lang="el-GR" sz="2800">
                <a:latin typeface="Times New Roman" pitchFamily="18" charset="0"/>
                <a:cs typeface="B Compset" pitchFamily="2" charset="-78"/>
              </a:rPr>
              <a:t>ε</a:t>
            </a:r>
            <a:r>
              <a:rPr lang="en-US" sz="2800" baseline="-25000">
                <a:latin typeface="Times New Roman" pitchFamily="18" charset="0"/>
                <a:cs typeface="B Compset" pitchFamily="2" charset="-78"/>
              </a:rPr>
              <a:t>r</a:t>
            </a:r>
            <a:r>
              <a:rPr lang="fa-IR" sz="2800">
                <a:latin typeface="Times New Roman" pitchFamily="18" charset="0"/>
                <a:cs typeface="B Compset" pitchFamily="2" charset="-78"/>
              </a:rPr>
              <a:t> تقریبا 80 یک محیط یونیزه کننده است در حالی که بنزن با </a:t>
            </a:r>
            <a:r>
              <a:rPr lang="el-GR" sz="2800">
                <a:latin typeface="Times New Roman" pitchFamily="18" charset="0"/>
                <a:cs typeface="B Compset" pitchFamily="2" charset="-78"/>
              </a:rPr>
              <a:t>ε</a:t>
            </a:r>
            <a:r>
              <a:rPr lang="en-US" sz="2800" baseline="-25000">
                <a:latin typeface="Times New Roman" pitchFamily="18" charset="0"/>
                <a:cs typeface="B Compset" pitchFamily="2" charset="-78"/>
              </a:rPr>
              <a:t>r</a:t>
            </a:r>
            <a:r>
              <a:rPr lang="fa-IR" sz="2800">
                <a:latin typeface="Times New Roman" pitchFamily="18" charset="0"/>
                <a:cs typeface="B Compset" pitchFamily="2" charset="-78"/>
              </a:rPr>
              <a:t> تقریبا 2 خود یک محیط یونیزه کننده نیست.</a:t>
            </a:r>
          </a:p>
          <a:p>
            <a:pPr algn="r" rtl="1"/>
            <a:endParaRPr lang="fa-IR" sz="2800">
              <a:latin typeface="Times New Roman" pitchFamily="18" charset="0"/>
              <a:cs typeface="B Compset" pitchFamily="2" charset="-78"/>
            </a:endParaRPr>
          </a:p>
          <a:p>
            <a:pPr algn="ctr" rtl="1"/>
            <a:r>
              <a:rPr lang="fa-IR" sz="2800">
                <a:latin typeface="Times New Roman" pitchFamily="18" charset="0"/>
                <a:cs typeface="B Compset" pitchFamily="2" charset="-78"/>
              </a:rPr>
              <a:t>بزرگتر بودن </a:t>
            </a:r>
            <a:r>
              <a:rPr lang="el-GR" sz="2800">
                <a:latin typeface="Times New Roman" pitchFamily="18" charset="0"/>
                <a:cs typeface="B Compset" pitchFamily="2" charset="-78"/>
              </a:rPr>
              <a:t>ε</a:t>
            </a:r>
            <a:r>
              <a:rPr lang="en-US" sz="2800" baseline="-25000">
                <a:latin typeface="Times New Roman" pitchFamily="18" charset="0"/>
                <a:cs typeface="B Compset" pitchFamily="2" charset="-78"/>
              </a:rPr>
              <a:t>r</a:t>
            </a:r>
            <a:r>
              <a:rPr lang="fa-IR" sz="2800">
                <a:latin typeface="Times New Roman" pitchFamily="18" charset="0"/>
                <a:cs typeface="B Compset" pitchFamily="2" charset="-78"/>
              </a:rPr>
              <a:t>، باعث می شود تا دو یون با بار ناهمنام جاذبه کمتری نسبت به هم احساس کنند.</a:t>
            </a:r>
            <a:endParaRPr lang="en-US" sz="2800">
              <a:latin typeface="Times New Roman" pitchFamily="18" charset="0"/>
              <a:cs typeface="B Compset" pitchFamily="2" charset="-78"/>
            </a:endParaRPr>
          </a:p>
        </p:txBody>
      </p:sp>
      <p:sp>
        <p:nvSpPr>
          <p:cNvPr id="65540" name="Slide Number Placeholder 5"/>
          <p:cNvSpPr>
            <a:spLocks noGrp="1"/>
          </p:cNvSpPr>
          <p:nvPr>
            <p:ph type="sldNum" sz="quarter" idx="12"/>
          </p:nvPr>
        </p:nvSpPr>
        <p:spPr/>
        <p:txBody>
          <a:bodyPr/>
          <a:lstStyle/>
          <a:p>
            <a:pPr>
              <a:defRPr/>
            </a:pPr>
            <a:fld id="{55D5B6D3-C778-48FD-A608-9368778EE670}" type="slidenum">
              <a:rPr lang="en-US" sz="1800">
                <a:solidFill>
                  <a:schemeClr val="tx1"/>
                </a:solidFill>
              </a:rPr>
              <a:pPr>
                <a:defRPr/>
              </a:pPr>
              <a:t>2</a:t>
            </a:fld>
            <a:endParaRPr lang="en-US" sz="1800" dirty="0">
              <a:solidFill>
                <a:schemeClr val="tx1"/>
              </a:solidFill>
            </a:endParaRPr>
          </a:p>
        </p:txBody>
      </p:sp>
      <p:sp>
        <p:nvSpPr>
          <p:cNvPr id="7" name="Rounded Rectangle 6"/>
          <p:cNvSpPr/>
          <p:nvPr/>
        </p:nvSpPr>
        <p:spPr>
          <a:xfrm>
            <a:off x="357188" y="1000125"/>
            <a:ext cx="3786187" cy="142875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graphicFrame>
        <p:nvGraphicFramePr>
          <p:cNvPr id="43016" name="Object 8"/>
          <p:cNvGraphicFramePr>
            <a:graphicFrameLocks noChangeAspect="1"/>
          </p:cNvGraphicFramePr>
          <p:nvPr/>
        </p:nvGraphicFramePr>
        <p:xfrm>
          <a:off x="1000125" y="1000125"/>
          <a:ext cx="2457450" cy="1446213"/>
        </p:xfrm>
        <a:graphic>
          <a:graphicData uri="http://schemas.openxmlformats.org/presentationml/2006/ole">
            <p:oleObj spid="_x0000_s1026" name="Equation" r:id="rId3" imgW="1358640" imgH="799920" progId="Equation.3">
              <p:embed/>
            </p:oleObj>
          </a:graphicData>
        </a:graphic>
      </p:graphicFrame>
      <p:pic>
        <p:nvPicPr>
          <p:cNvPr id="9" name="Picture 7" descr="scan0003"/>
          <p:cNvPicPr>
            <a:picLocks noChangeAspect="1" noChangeArrowheads="1"/>
          </p:cNvPicPr>
          <p:nvPr/>
        </p:nvPicPr>
        <p:blipFill>
          <a:blip r:embed="rId4"/>
          <a:srcRect/>
          <a:stretch>
            <a:fillRect/>
          </a:stretch>
        </p:blipFill>
        <p:spPr bwMode="auto">
          <a:xfrm>
            <a:off x="736600" y="458788"/>
            <a:ext cx="7527925" cy="5981700"/>
          </a:xfrm>
          <a:prstGeom prst="rect">
            <a:avLst/>
          </a:prstGeom>
          <a:noFill/>
          <a:ln w="9525">
            <a:noFill/>
            <a:miter lim="800000"/>
            <a:headEnd/>
            <a:tailEnd/>
          </a:ln>
        </p:spPr>
      </p:pic>
      <p:cxnSp>
        <p:nvCxnSpPr>
          <p:cNvPr id="11" name="Straight Connector 10"/>
          <p:cNvCxnSpPr/>
          <p:nvPr/>
        </p:nvCxnSpPr>
        <p:spPr>
          <a:xfrm>
            <a:off x="1071563" y="3071813"/>
            <a:ext cx="592931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071563" y="2714625"/>
            <a:ext cx="592931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flipH="1" flipV="1">
            <a:off x="6822281" y="2893219"/>
            <a:ext cx="35718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flipH="1" flipV="1">
            <a:off x="892969" y="2893219"/>
            <a:ext cx="35718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071563" y="5657850"/>
            <a:ext cx="592931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071563" y="5300663"/>
            <a:ext cx="592931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flipH="1" flipV="1">
            <a:off x="6822281" y="5479257"/>
            <a:ext cx="35718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flipH="1" flipV="1">
            <a:off x="892969" y="5479257"/>
            <a:ext cx="35718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1990">
                                            <p:txEl>
                                              <p:pRg st="0" end="0"/>
                                            </p:txEl>
                                          </p:spTgt>
                                        </p:tgtEl>
                                        <p:attrNameLst>
                                          <p:attrName>style.visibility</p:attrName>
                                        </p:attrNameLst>
                                      </p:cBhvr>
                                      <p:to>
                                        <p:strVal val="visible"/>
                                      </p:to>
                                    </p:set>
                                    <p:animEffect transition="in" filter="fade">
                                      <p:cBhvr>
                                        <p:cTn id="7" dur="2000"/>
                                        <p:tgtEl>
                                          <p:spTgt spid="4199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990">
                                            <p:txEl>
                                              <p:pRg st="5" end="5"/>
                                            </p:txEl>
                                          </p:spTgt>
                                        </p:tgtEl>
                                        <p:attrNameLst>
                                          <p:attrName>style.visibility</p:attrName>
                                        </p:attrNameLst>
                                      </p:cBhvr>
                                      <p:to>
                                        <p:strVal val="visible"/>
                                      </p:to>
                                    </p:set>
                                    <p:animEffect transition="in" filter="fade">
                                      <p:cBhvr>
                                        <p:cTn id="10" dur="2000"/>
                                        <p:tgtEl>
                                          <p:spTgt spid="41990">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1990">
                                            <p:txEl>
                                              <p:pRg st="7" end="7"/>
                                            </p:txEl>
                                          </p:spTgt>
                                        </p:tgtEl>
                                        <p:attrNameLst>
                                          <p:attrName>style.visibility</p:attrName>
                                        </p:attrNameLst>
                                      </p:cBhvr>
                                      <p:to>
                                        <p:strVal val="visible"/>
                                      </p:to>
                                    </p:set>
                                    <p:animEffect transition="in" filter="fade">
                                      <p:cBhvr>
                                        <p:cTn id="13" dur="2000"/>
                                        <p:tgtEl>
                                          <p:spTgt spid="41990">
                                            <p:txEl>
                                              <p:pRg st="7" end="7"/>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2000"/>
                                        <p:tgtEl>
                                          <p:spTgt spid="8"/>
                                        </p:tgtEl>
                                      </p:cBhvr>
                                    </p:animEffect>
                                  </p:childTnLst>
                                </p:cTn>
                              </p:par>
                              <p:par>
                                <p:cTn id="17" presetID="10" presetClass="entr" presetSubtype="0" fill="hold" nodeType="withEffect">
                                  <p:stCondLst>
                                    <p:cond delay="0"/>
                                  </p:stCondLst>
                                  <p:childTnLst>
                                    <p:set>
                                      <p:cBhvr>
                                        <p:cTn id="18" dur="1" fill="hold">
                                          <p:stCondLst>
                                            <p:cond delay="0"/>
                                          </p:stCondLst>
                                        </p:cTn>
                                        <p:tgtEl>
                                          <p:spTgt spid="43016"/>
                                        </p:tgtEl>
                                        <p:attrNameLst>
                                          <p:attrName>style.visibility</p:attrName>
                                        </p:attrNameLst>
                                      </p:cBhvr>
                                      <p:to>
                                        <p:strVal val="visible"/>
                                      </p:to>
                                    </p:set>
                                    <p:animEffect transition="in" filter="fade">
                                      <p:cBhvr>
                                        <p:cTn id="19" dur="2000"/>
                                        <p:tgtEl>
                                          <p:spTgt spid="4301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1000" fill="hold"/>
                                        <p:tgtEl>
                                          <p:spTgt spid="9"/>
                                        </p:tgtEl>
                                        <p:attrNameLst>
                                          <p:attrName>ppt_x</p:attrName>
                                        </p:attrNameLst>
                                      </p:cBhvr>
                                      <p:tavLst>
                                        <p:tav tm="0">
                                          <p:val>
                                            <p:strVal val="#ppt_x"/>
                                          </p:val>
                                        </p:tav>
                                        <p:tav tm="100000">
                                          <p:val>
                                            <p:strVal val="#ppt_x"/>
                                          </p:val>
                                        </p:tav>
                                      </p:tavLst>
                                    </p:anim>
                                    <p:anim calcmode="lin" valueType="num">
                                      <p:cBhvr additive="base">
                                        <p:cTn id="28" dur="1000" fill="hold"/>
                                        <p:tgtEl>
                                          <p:spTgt spid="9"/>
                                        </p:tgtEl>
                                        <p:attrNameLst>
                                          <p:attrName>ppt_y</p:attrName>
                                        </p:attrNameLst>
                                      </p:cBhvr>
                                      <p:tavLst>
                                        <p:tav tm="0">
                                          <p:val>
                                            <p:strVal val="1+#ppt_h/2"/>
                                          </p:val>
                                        </p:tav>
                                        <p:tav tm="100000">
                                          <p:val>
                                            <p:strVal val="#ppt_y"/>
                                          </p:val>
                                        </p:tav>
                                      </p:tavLst>
                                    </p:anim>
                                  </p:childTnLst>
                                </p:cTn>
                              </p:par>
                              <p:par>
                                <p:cTn id="29" presetID="10"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2000"/>
                                        <p:tgtEl>
                                          <p:spTgt spid="17"/>
                                        </p:tgtEl>
                                      </p:cBhvr>
                                    </p:animEffect>
                                  </p:childTnLst>
                                </p:cTn>
                              </p:par>
                              <p:par>
                                <p:cTn id="32" presetID="10" presetClass="entr" presetSubtype="0" fill="hold" nodeType="with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fade">
                                      <p:cBhvr>
                                        <p:cTn id="34" dur="2000"/>
                                        <p:tgtEl>
                                          <p:spTgt spid="16"/>
                                        </p:tgtEl>
                                      </p:cBhvr>
                                    </p:animEffect>
                                  </p:childTnLst>
                                </p:cTn>
                              </p:par>
                              <p:par>
                                <p:cTn id="35" presetID="10" presetClass="entr" presetSubtype="0" fill="hold"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2000"/>
                                        <p:tgtEl>
                                          <p:spTgt spid="14"/>
                                        </p:tgtEl>
                                      </p:cBhvr>
                                    </p:animEffect>
                                  </p:childTnLst>
                                </p:cTn>
                              </p:par>
                              <p:par>
                                <p:cTn id="38" presetID="10" presetClass="entr" presetSubtype="0" fill="hold" nodeType="with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fade">
                                      <p:cBhvr>
                                        <p:cTn id="40" dur="2000"/>
                                        <p:tgtEl>
                                          <p:spTgt spid="11"/>
                                        </p:tgtEl>
                                      </p:cBhvr>
                                    </p:animEffect>
                                  </p:childTnLst>
                                </p:cTn>
                              </p:par>
                              <p:par>
                                <p:cTn id="41" presetID="10" presetClass="entr" presetSubtype="0" fill="hold" nodeType="with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fade">
                                      <p:cBhvr>
                                        <p:cTn id="43" dur="2000"/>
                                        <p:tgtEl>
                                          <p:spTgt spid="21"/>
                                        </p:tgtEl>
                                      </p:cBhvr>
                                    </p:animEffect>
                                  </p:childTnLst>
                                </p:cTn>
                              </p:par>
                              <p:par>
                                <p:cTn id="44" presetID="10" presetClass="entr" presetSubtype="0" fill="hold"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2000"/>
                                        <p:tgtEl>
                                          <p:spTgt spid="20"/>
                                        </p:tgtEl>
                                      </p:cBhvr>
                                    </p:animEffect>
                                  </p:childTnLst>
                                </p:cTn>
                              </p:par>
                              <p:par>
                                <p:cTn id="47" presetID="10" presetClass="entr" presetSubtype="0" fill="hold" nodeType="with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fade">
                                      <p:cBhvr>
                                        <p:cTn id="49" dur="2000"/>
                                        <p:tgtEl>
                                          <p:spTgt spid="19"/>
                                        </p:tgtEl>
                                      </p:cBhvr>
                                    </p:animEffect>
                                  </p:childTnLst>
                                </p:cTn>
                              </p:par>
                              <p:par>
                                <p:cTn id="50" presetID="10" presetClass="entr" presetSubtype="0" fill="hold"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0" name="Slide Number Placeholder 7"/>
          <p:cNvSpPr>
            <a:spLocks noGrp="1"/>
          </p:cNvSpPr>
          <p:nvPr>
            <p:ph type="sldNum" sz="quarter" idx="12"/>
          </p:nvPr>
        </p:nvSpPr>
        <p:spPr/>
        <p:txBody>
          <a:bodyPr/>
          <a:lstStyle/>
          <a:p>
            <a:pPr>
              <a:defRPr/>
            </a:pPr>
            <a:fld id="{1D3934E1-1C25-4534-9AF9-DD32CDB66F57}" type="slidenum">
              <a:rPr lang="en-US" smtClean="0">
                <a:solidFill>
                  <a:schemeClr val="tx1"/>
                </a:solidFill>
              </a:rPr>
              <a:pPr>
                <a:defRPr/>
              </a:pPr>
              <a:t>3</a:t>
            </a:fld>
            <a:endParaRPr lang="en-US" dirty="0" smtClean="0">
              <a:solidFill>
                <a:schemeClr val="tx1"/>
              </a:solidFill>
            </a:endParaRPr>
          </a:p>
        </p:txBody>
      </p:sp>
      <p:sp>
        <p:nvSpPr>
          <p:cNvPr id="6" name="Rectangle 5"/>
          <p:cNvSpPr>
            <a:spLocks noChangeArrowheads="1"/>
          </p:cNvSpPr>
          <p:nvPr/>
        </p:nvSpPr>
        <p:spPr bwMode="auto">
          <a:xfrm>
            <a:off x="642938" y="179388"/>
            <a:ext cx="8001000" cy="585787"/>
          </a:xfrm>
          <a:prstGeom prst="rect">
            <a:avLst/>
          </a:prstGeom>
          <a:noFill/>
          <a:ln w="9525">
            <a:noFill/>
            <a:miter lim="800000"/>
            <a:headEnd/>
            <a:tailEnd/>
          </a:ln>
        </p:spPr>
        <p:txBody>
          <a:bodyPr>
            <a:spAutoFit/>
          </a:bodyPr>
          <a:lstStyle/>
          <a:p>
            <a:pPr algn="just" rtl="1">
              <a:buFont typeface="Wingdings" pitchFamily="2" charset="2"/>
              <a:buChar char="v"/>
            </a:pPr>
            <a:r>
              <a:rPr lang="fa-IR" sz="3200">
                <a:latin typeface="Times New Roman" pitchFamily="18" charset="0"/>
                <a:cs typeface="B Compset" pitchFamily="2" charset="-78"/>
              </a:rPr>
              <a:t> لایه دوگانه الکتروشیمیایی    ( </a:t>
            </a:r>
            <a:r>
              <a:rPr lang="en-US" sz="3200">
                <a:solidFill>
                  <a:srgbClr val="FF0000"/>
                </a:solidFill>
                <a:latin typeface="Times New Roman" pitchFamily="18" charset="0"/>
                <a:cs typeface="B Compset" pitchFamily="2" charset="-78"/>
              </a:rPr>
              <a:t>Double Layer</a:t>
            </a:r>
            <a:r>
              <a:rPr lang="fa-IR" sz="3200">
                <a:latin typeface="Times New Roman" pitchFamily="18" charset="0"/>
                <a:cs typeface="B Compset" pitchFamily="2" charset="-78"/>
              </a:rPr>
              <a:t> )</a:t>
            </a:r>
            <a:endParaRPr lang="en-US" sz="3200">
              <a:latin typeface="Times New Roman" pitchFamily="18" charset="0"/>
              <a:cs typeface="B Compset" pitchFamily="2" charset="-78"/>
            </a:endParaRPr>
          </a:p>
        </p:txBody>
      </p:sp>
      <p:pic>
        <p:nvPicPr>
          <p:cNvPr id="2055" name="Picture 7"/>
          <p:cNvPicPr>
            <a:picLocks noChangeAspect="1" noChangeArrowheads="1"/>
          </p:cNvPicPr>
          <p:nvPr/>
        </p:nvPicPr>
        <p:blipFill>
          <a:blip r:embed="rId2"/>
          <a:srcRect/>
          <a:stretch>
            <a:fillRect/>
          </a:stretch>
        </p:blipFill>
        <p:spPr bwMode="auto">
          <a:xfrm>
            <a:off x="357188" y="1357313"/>
            <a:ext cx="2228850" cy="4638675"/>
          </a:xfrm>
          <a:prstGeom prst="rect">
            <a:avLst/>
          </a:prstGeom>
          <a:noFill/>
          <a:ln w="9525">
            <a:noFill/>
            <a:miter lim="800000"/>
            <a:headEnd/>
            <a:tailEnd/>
          </a:ln>
        </p:spPr>
      </p:pic>
      <p:sp>
        <p:nvSpPr>
          <p:cNvPr id="9" name="Rectangle 8"/>
          <p:cNvSpPr>
            <a:spLocks noChangeArrowheads="1"/>
          </p:cNvSpPr>
          <p:nvPr/>
        </p:nvSpPr>
        <p:spPr bwMode="auto">
          <a:xfrm>
            <a:off x="3143250" y="1528763"/>
            <a:ext cx="5500688" cy="4830762"/>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وقتی یک فلز را بدون مدار خارجی درون یک محلول بدون یون قرار دهیم، اتم های سطحی فلز تمایل دارند با جاگذاشتن الکترونهای خود بر روی فلز وارد محلول شوند. اما این یونهای فلزی به خاطر میدان حاصل از بار منفی الکترونهایی که روی فلز تجمع کرده اند، نمی توانند در داخل محلول پخش گردند. علاوه بر این مولکولهای محلول نیز در سطح فلز جمع می شوند و به این ترتیب یک ساختار نسبتا پیچیده را بوجود می آورند. این ساختار را اصطلاحا ساختار توزیع بار می گویند.</a:t>
            </a:r>
            <a:endParaRPr lang="fa-IR" sz="2800" b="1">
              <a:latin typeface="Times New Roman" pitchFamily="18" charset="0"/>
              <a:cs typeface="B Compset"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2000"/>
                                        <p:tgtEl>
                                          <p:spTgt spid="9"/>
                                        </p:tgtEl>
                                      </p:cBhvr>
                                    </p:animEffect>
                                  </p:childTnLst>
                                </p:cTn>
                              </p:par>
                              <p:par>
                                <p:cTn id="11" presetID="10" presetClass="entr" presetSubtype="0" fill="hold" nodeType="withEffect">
                                  <p:stCondLst>
                                    <p:cond delay="0"/>
                                  </p:stCondLst>
                                  <p:childTnLst>
                                    <p:set>
                                      <p:cBhvr>
                                        <p:cTn id="12" dur="1" fill="hold">
                                          <p:stCondLst>
                                            <p:cond delay="0"/>
                                          </p:stCondLst>
                                        </p:cTn>
                                        <p:tgtEl>
                                          <p:spTgt spid="2055"/>
                                        </p:tgtEl>
                                        <p:attrNameLst>
                                          <p:attrName>style.visibility</p:attrName>
                                        </p:attrNameLst>
                                      </p:cBhvr>
                                      <p:to>
                                        <p:strVal val="visible"/>
                                      </p:to>
                                    </p:set>
                                    <p:animEffect transition="in" filter="fade">
                                      <p:cBhvr>
                                        <p:cTn id="13" dur="20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6"/>
          <p:cNvSpPr txBox="1">
            <a:spLocks noChangeArrowheads="1"/>
          </p:cNvSpPr>
          <p:nvPr/>
        </p:nvSpPr>
        <p:spPr bwMode="auto">
          <a:xfrm>
            <a:off x="152400" y="214313"/>
            <a:ext cx="8839200" cy="6740525"/>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این ساختمان بار از لایه های مختلفی تشکیل شده است. این لایه ها بار دارند و به خاطر اختلاف بار هر یک از لایه و میدان حاصل از این بارها، در سطح تماس فلز با محلول اختلاف پتانسیلی بوجود می آید. </a:t>
            </a:r>
          </a:p>
          <a:p>
            <a:pPr algn="just" rtl="1"/>
            <a:endParaRPr lang="fa-IR" sz="28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r>
              <a:rPr lang="fa-IR" sz="2800">
                <a:latin typeface="Times New Roman" pitchFamily="18" charset="0"/>
                <a:cs typeface="B Compset" pitchFamily="2" charset="-78"/>
              </a:rPr>
              <a:t>این لایه ها کارکردی شبیه به خازن ها دارند و شاید بتوان گفت که ساده ترین جایگزین این لایه ها در محاسبات خاز نها هستند.</a:t>
            </a:r>
            <a:endParaRPr lang="en-US" sz="2800">
              <a:latin typeface="Times New Roman" pitchFamily="18" charset="0"/>
              <a:cs typeface="B Compset" pitchFamily="2" charset="-78"/>
            </a:endParaRPr>
          </a:p>
          <a:p>
            <a:pPr algn="just" rtl="1"/>
            <a:endParaRPr lang="en-US" sz="4000">
              <a:latin typeface="Times New Roman" pitchFamily="18" charset="0"/>
              <a:cs typeface="B Compset" pitchFamily="2" charset="-78"/>
            </a:endParaRPr>
          </a:p>
          <a:p>
            <a:pPr algn="just" rtl="1"/>
            <a:endParaRPr lang="en-US" sz="2800">
              <a:latin typeface="Times New Roman" pitchFamily="18" charset="0"/>
              <a:cs typeface="B Compset" pitchFamily="2" charset="-78"/>
            </a:endParaRPr>
          </a:p>
          <a:p>
            <a:pPr algn="just" rtl="1"/>
            <a:r>
              <a:rPr lang="en-US" sz="2800">
                <a:solidFill>
                  <a:srgbClr val="FF0000"/>
                </a:solidFill>
                <a:latin typeface="Times New Roman" pitchFamily="18" charset="0"/>
                <a:cs typeface="B Compset" pitchFamily="2" charset="-78"/>
              </a:rPr>
              <a:t>Helmholtz</a:t>
            </a:r>
            <a:r>
              <a:rPr lang="fa-IR" sz="2800">
                <a:latin typeface="Times New Roman" pitchFamily="18" charset="0"/>
                <a:cs typeface="B Compset" pitchFamily="2" charset="-78"/>
              </a:rPr>
              <a:t> صبحت از خازن های مسطح و قوانین حاکم بر آنها می کرد می کرد. ولی افرادی مثل </a:t>
            </a:r>
            <a:r>
              <a:rPr lang="en-US" sz="2800">
                <a:solidFill>
                  <a:srgbClr val="FF0000"/>
                </a:solidFill>
                <a:latin typeface="Times New Roman" pitchFamily="18" charset="0"/>
                <a:cs typeface="B Compset" pitchFamily="2" charset="-78"/>
              </a:rPr>
              <a:t>Gouy </a:t>
            </a:r>
            <a:r>
              <a:rPr lang="fa-IR" sz="2800">
                <a:latin typeface="Times New Roman" pitchFamily="18" charset="0"/>
                <a:cs typeface="B Compset" pitchFamily="2" charset="-78"/>
              </a:rPr>
              <a:t> و </a:t>
            </a:r>
            <a:r>
              <a:rPr lang="en-US" sz="2800">
                <a:solidFill>
                  <a:srgbClr val="FF0000"/>
                </a:solidFill>
                <a:latin typeface="Times New Roman" pitchFamily="18" charset="0"/>
                <a:cs typeface="B Compset" pitchFamily="2" charset="-78"/>
              </a:rPr>
              <a:t>Chapman</a:t>
            </a:r>
            <a:r>
              <a:rPr lang="fa-IR" sz="2800">
                <a:latin typeface="Times New Roman" pitchFamily="18" charset="0"/>
                <a:cs typeface="B Compset" pitchFamily="2" charset="-78"/>
              </a:rPr>
              <a:t> اعتقاد داشتند که یونهای سطحی طبق قانون </a:t>
            </a:r>
            <a:r>
              <a:rPr lang="en-US" sz="2800">
                <a:latin typeface="Times New Roman" pitchFamily="18" charset="0"/>
                <a:cs typeface="B Compset" pitchFamily="2" charset="-78"/>
              </a:rPr>
              <a:t>Poisson</a:t>
            </a:r>
            <a:r>
              <a:rPr lang="fa-IR" sz="2800">
                <a:latin typeface="Times New Roman" pitchFamily="18" charset="0"/>
                <a:cs typeface="B Compset" pitchFamily="2" charset="-78"/>
              </a:rPr>
              <a:t> تا اعماق محلول پخش می شوند.</a:t>
            </a:r>
          </a:p>
          <a:p>
            <a:pPr algn="just" rtl="1"/>
            <a:endParaRPr lang="fa-IR" sz="28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p:txBody>
      </p:sp>
      <p:sp>
        <p:nvSpPr>
          <p:cNvPr id="8" name="Rounded Rectangle 7"/>
          <p:cNvSpPr/>
          <p:nvPr/>
        </p:nvSpPr>
        <p:spPr>
          <a:xfrm>
            <a:off x="928688" y="3071813"/>
            <a:ext cx="2500312" cy="107156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9" name="Rounded Rectangle 8"/>
          <p:cNvSpPr/>
          <p:nvPr/>
        </p:nvSpPr>
        <p:spPr>
          <a:xfrm>
            <a:off x="928688" y="5500688"/>
            <a:ext cx="2357437" cy="1214437"/>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7" name="Rounded Rectangle 6"/>
          <p:cNvSpPr/>
          <p:nvPr/>
        </p:nvSpPr>
        <p:spPr>
          <a:xfrm>
            <a:off x="857250" y="1428750"/>
            <a:ext cx="3500438" cy="785813"/>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graphicFrame>
        <p:nvGraphicFramePr>
          <p:cNvPr id="2" name="Object 8"/>
          <p:cNvGraphicFramePr>
            <a:graphicFrameLocks noChangeAspect="1"/>
          </p:cNvGraphicFramePr>
          <p:nvPr/>
        </p:nvGraphicFramePr>
        <p:xfrm>
          <a:off x="1214438" y="3071813"/>
          <a:ext cx="1646237" cy="1008062"/>
        </p:xfrm>
        <a:graphic>
          <a:graphicData uri="http://schemas.openxmlformats.org/presentationml/2006/ole">
            <p:oleObj spid="_x0000_s2050" name="Equation" r:id="rId4" imgW="1180800" imgH="723600" progId="Equation.3">
              <p:embed/>
            </p:oleObj>
          </a:graphicData>
        </a:graphic>
      </p:graphicFrame>
      <p:graphicFrame>
        <p:nvGraphicFramePr>
          <p:cNvPr id="4" name="Object 5"/>
          <p:cNvGraphicFramePr>
            <a:graphicFrameLocks noChangeAspect="1"/>
          </p:cNvGraphicFramePr>
          <p:nvPr/>
        </p:nvGraphicFramePr>
        <p:xfrm>
          <a:off x="1000125" y="1571625"/>
          <a:ext cx="3224213" cy="574675"/>
        </p:xfrm>
        <a:graphic>
          <a:graphicData uri="http://schemas.openxmlformats.org/presentationml/2006/ole">
            <p:oleObj spid="_x0000_s2051" name="Equation" r:id="rId5" imgW="2133360" imgH="380880" progId="Equation.3">
              <p:embed/>
            </p:oleObj>
          </a:graphicData>
        </a:graphic>
      </p:graphicFrame>
      <p:graphicFrame>
        <p:nvGraphicFramePr>
          <p:cNvPr id="5" name="Object 4"/>
          <p:cNvGraphicFramePr>
            <a:graphicFrameLocks noChangeAspect="1"/>
          </p:cNvGraphicFramePr>
          <p:nvPr/>
        </p:nvGraphicFramePr>
        <p:xfrm>
          <a:off x="1071563" y="5616575"/>
          <a:ext cx="2057400" cy="955675"/>
        </p:xfrm>
        <a:graphic>
          <a:graphicData uri="http://schemas.openxmlformats.org/presentationml/2006/ole">
            <p:oleObj spid="_x0000_s2052" name="Equation" r:id="rId6" imgW="901440" imgH="419040" progId="Equation.3">
              <p:embed/>
            </p:oleObj>
          </a:graphicData>
        </a:graphic>
      </p:graphicFrame>
      <p:sp>
        <p:nvSpPr>
          <p:cNvPr id="10" name="Slide Number Placeholder 9"/>
          <p:cNvSpPr>
            <a:spLocks noGrp="1"/>
          </p:cNvSpPr>
          <p:nvPr>
            <p:ph type="sldNum" sz="quarter" idx="12"/>
          </p:nvPr>
        </p:nvSpPr>
        <p:spPr/>
        <p:txBody>
          <a:bodyPr/>
          <a:lstStyle/>
          <a:p>
            <a:pPr>
              <a:defRPr/>
            </a:pPr>
            <a:fld id="{D6873691-D77C-450F-9CC8-7D9B91746E90}" type="slidenum">
              <a:rPr lang="en-US" smtClean="0">
                <a:solidFill>
                  <a:schemeClr val="tx1"/>
                </a:solidFill>
              </a:rPr>
              <a:pPr>
                <a:defRPr/>
              </a:pPr>
              <a:t>4</a:t>
            </a:fld>
            <a:endParaRPr lang="en-US"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2000"/>
                                        <p:tgtEl>
                                          <p:spTgt spid="7"/>
                                        </p:tgtEl>
                                      </p:cBhvr>
                                    </p:animEffect>
                                  </p:childTnLst>
                                </p:cTn>
                              </p:par>
                              <p:par>
                                <p:cTn id="14" presetID="10" presetClass="entr" presetSubtype="0" fill="hold" nodeType="with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2000"/>
                                        <p:tgtEl>
                                          <p:spTgt spid="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2000"/>
                                        <p:tgtEl>
                                          <p:spTgt spid="8"/>
                                        </p:tgtEl>
                                      </p:cBhvr>
                                    </p:animEffect>
                                  </p:childTnLst>
                                </p:cTn>
                              </p:par>
                              <p:par>
                                <p:cTn id="20" presetID="10" presetClass="entr" presetSubtype="0"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animBg="1"/>
      <p:bldP spid="9"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Untitled2.jpg"/>
          <p:cNvPicPr>
            <a:picLocks noChangeAspect="1"/>
          </p:cNvPicPr>
          <p:nvPr/>
        </p:nvPicPr>
        <p:blipFill>
          <a:blip r:embed="rId2" cstate="print"/>
          <a:stretch>
            <a:fillRect/>
          </a:stretch>
        </p:blipFill>
        <p:spPr>
          <a:xfrm>
            <a:off x="571472" y="3071810"/>
            <a:ext cx="8143932" cy="3228975"/>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44036" name="Text Box 4"/>
          <p:cNvSpPr txBox="1">
            <a:spLocks noChangeArrowheads="1"/>
          </p:cNvSpPr>
          <p:nvPr/>
        </p:nvSpPr>
        <p:spPr bwMode="auto">
          <a:xfrm>
            <a:off x="152400" y="152400"/>
            <a:ext cx="8839200" cy="2678113"/>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بلاخره در سال 1924، </a:t>
            </a:r>
            <a:r>
              <a:rPr lang="en-US" sz="2800">
                <a:solidFill>
                  <a:srgbClr val="FF0000"/>
                </a:solidFill>
                <a:latin typeface="Times New Roman" pitchFamily="18" charset="0"/>
                <a:cs typeface="B Compset" pitchFamily="2" charset="-78"/>
              </a:rPr>
              <a:t>Stern</a:t>
            </a:r>
            <a:r>
              <a:rPr lang="fa-IR" sz="2800">
                <a:latin typeface="Times New Roman" pitchFamily="18" charset="0"/>
                <a:cs typeface="B Compset" pitchFamily="2" charset="-78"/>
              </a:rPr>
              <a:t> اولین نظریه را درباره دبل لایر ارائه نمود. در این مدل او پیشنهاد نمود که در نزدیکی سطح یک خازن مسطح تشکیل می شود که تغییر پتانسیل در طول این لایه به صورت خطی تغییر می کند.</a:t>
            </a:r>
            <a:r>
              <a:rPr lang="fa-IR" sz="2800">
                <a:solidFill>
                  <a:srgbClr val="FF0000"/>
                </a:solidFill>
                <a:latin typeface="Times New Roman" pitchFamily="18" charset="0"/>
                <a:cs typeface="B Compset" pitchFamily="2" charset="-78"/>
              </a:rPr>
              <a:t>( </a:t>
            </a:r>
            <a:r>
              <a:rPr lang="en-US" sz="2800">
                <a:solidFill>
                  <a:srgbClr val="FF0000"/>
                </a:solidFill>
                <a:latin typeface="Times New Roman" pitchFamily="18" charset="0"/>
                <a:cs typeface="B Compset" pitchFamily="2" charset="-78"/>
              </a:rPr>
              <a:t>a</a:t>
            </a:r>
            <a:r>
              <a:rPr lang="fa-IR" sz="2800">
                <a:solidFill>
                  <a:srgbClr val="FF0000"/>
                </a:solidFill>
                <a:latin typeface="Times New Roman" pitchFamily="18" charset="0"/>
                <a:cs typeface="B Compset" pitchFamily="2" charset="-78"/>
              </a:rPr>
              <a:t> ) </a:t>
            </a:r>
            <a:r>
              <a:rPr lang="fa-IR" sz="2800">
                <a:latin typeface="Times New Roman" pitchFamily="18" charset="0"/>
                <a:cs typeface="B Compset" pitchFamily="2" charset="-78"/>
              </a:rPr>
              <a:t>و در ادامه یک لایه انتشار وجود دارد که لایه اول را احاطه می کند و تا عمق محلول ادامه دارد. تغییرات پتانسیل در این لایه به صورت نمایی تغییر می کند. </a:t>
            </a:r>
            <a:r>
              <a:rPr lang="fa-IR" sz="2800">
                <a:solidFill>
                  <a:srgbClr val="FF0000"/>
                </a:solidFill>
                <a:latin typeface="Times New Roman" pitchFamily="18" charset="0"/>
                <a:cs typeface="B Compset" pitchFamily="2" charset="-78"/>
              </a:rPr>
              <a:t>( </a:t>
            </a:r>
            <a:r>
              <a:rPr lang="en-US" sz="2800">
                <a:solidFill>
                  <a:srgbClr val="FF0000"/>
                </a:solidFill>
                <a:latin typeface="Times New Roman" pitchFamily="18" charset="0"/>
                <a:cs typeface="B Compset" pitchFamily="2" charset="-78"/>
              </a:rPr>
              <a:t>b</a:t>
            </a:r>
            <a:r>
              <a:rPr lang="fa-IR" sz="2800">
                <a:solidFill>
                  <a:srgbClr val="FF0000"/>
                </a:solidFill>
                <a:latin typeface="Times New Roman" pitchFamily="18" charset="0"/>
                <a:cs typeface="B Compset" pitchFamily="2" charset="-78"/>
              </a:rPr>
              <a:t> ) </a:t>
            </a:r>
            <a:r>
              <a:rPr lang="fa-IR" sz="2800">
                <a:latin typeface="Times New Roman" pitchFamily="18" charset="0"/>
                <a:cs typeface="B Compset" pitchFamily="2" charset="-78"/>
              </a:rPr>
              <a:t>لایه اول را لایه </a:t>
            </a:r>
            <a:r>
              <a:rPr lang="en-US" sz="2800">
                <a:solidFill>
                  <a:srgbClr val="FF0000"/>
                </a:solidFill>
                <a:latin typeface="Times New Roman" pitchFamily="18" charset="0"/>
                <a:cs typeface="B Compset" pitchFamily="2" charset="-78"/>
              </a:rPr>
              <a:t>Helmoltz</a:t>
            </a:r>
            <a:r>
              <a:rPr lang="fa-IR" sz="2800">
                <a:latin typeface="Times New Roman" pitchFamily="18" charset="0"/>
                <a:cs typeface="B Compset" pitchFamily="2" charset="-78"/>
              </a:rPr>
              <a:t> و لایه انتشار را لایه </a:t>
            </a:r>
            <a:r>
              <a:rPr lang="en-US" sz="2800">
                <a:solidFill>
                  <a:srgbClr val="FF0000"/>
                </a:solidFill>
                <a:latin typeface="Times New Roman" pitchFamily="18" charset="0"/>
                <a:cs typeface="B Compset" pitchFamily="2" charset="-78"/>
              </a:rPr>
              <a:t>Gouy – Chapman</a:t>
            </a:r>
            <a:r>
              <a:rPr lang="fa-IR" sz="2800">
                <a:solidFill>
                  <a:srgbClr val="FF0000"/>
                </a:solidFill>
                <a:latin typeface="Times New Roman" pitchFamily="18" charset="0"/>
                <a:cs typeface="B Compset" pitchFamily="2" charset="-78"/>
              </a:rPr>
              <a:t> </a:t>
            </a:r>
            <a:r>
              <a:rPr lang="fa-IR" sz="2800">
                <a:latin typeface="Times New Roman" pitchFamily="18" charset="0"/>
                <a:cs typeface="B Compset" pitchFamily="2" charset="-78"/>
              </a:rPr>
              <a:t>می نامند.</a:t>
            </a:r>
            <a:endParaRPr lang="en-US" sz="2800">
              <a:latin typeface="Times New Roman" pitchFamily="18" charset="0"/>
              <a:cs typeface="B Compset" pitchFamily="2" charset="-78"/>
            </a:endParaRPr>
          </a:p>
        </p:txBody>
      </p:sp>
      <p:sp>
        <p:nvSpPr>
          <p:cNvPr id="66564" name="Slide Number Placeholder 5"/>
          <p:cNvSpPr>
            <a:spLocks noGrp="1"/>
          </p:cNvSpPr>
          <p:nvPr>
            <p:ph type="sldNum" sz="quarter" idx="12"/>
          </p:nvPr>
        </p:nvSpPr>
        <p:spPr/>
        <p:txBody>
          <a:bodyPr/>
          <a:lstStyle/>
          <a:p>
            <a:pPr>
              <a:defRPr/>
            </a:pPr>
            <a:fld id="{5DBE3350-B303-4DB6-A2A0-837394B319B0}" type="slidenum">
              <a:rPr lang="en-US"/>
              <a:pPr>
                <a:defRPr/>
              </a:pPr>
              <a:t>5</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4036"/>
                                        </p:tgtEl>
                                        <p:attrNameLst>
                                          <p:attrName>style.visibility</p:attrName>
                                        </p:attrNameLst>
                                      </p:cBhvr>
                                      <p:to>
                                        <p:strVal val="visible"/>
                                      </p:to>
                                    </p:set>
                                    <p:animEffect transition="in" filter="fade">
                                      <p:cBhvr>
                                        <p:cTn id="7" dur="2000"/>
                                        <p:tgtEl>
                                          <p:spTgt spid="44036"/>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7" name="Picture 7"/>
          <p:cNvPicPr>
            <a:picLocks noChangeAspect="1" noChangeArrowheads="1"/>
          </p:cNvPicPr>
          <p:nvPr/>
        </p:nvPicPr>
        <p:blipFill>
          <a:blip r:embed="rId3"/>
          <a:srcRect/>
          <a:stretch>
            <a:fillRect/>
          </a:stretch>
        </p:blipFill>
        <p:spPr bwMode="auto">
          <a:xfrm>
            <a:off x="0" y="2409825"/>
            <a:ext cx="4857750" cy="4448175"/>
          </a:xfrm>
          <a:prstGeom prst="rect">
            <a:avLst/>
          </a:prstGeom>
          <a:noFill/>
          <a:ln w="9525">
            <a:noFill/>
            <a:miter lim="800000"/>
            <a:headEnd/>
            <a:tailEnd/>
          </a:ln>
        </p:spPr>
      </p:pic>
      <p:sp>
        <p:nvSpPr>
          <p:cNvPr id="10" name="Text Box 5"/>
          <p:cNvSpPr txBox="1">
            <a:spLocks noChangeArrowheads="1"/>
          </p:cNvSpPr>
          <p:nvPr/>
        </p:nvSpPr>
        <p:spPr bwMode="auto">
          <a:xfrm>
            <a:off x="3714750" y="2192338"/>
            <a:ext cx="5264150" cy="2738437"/>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پتانسیل مطلق در این سیستم مجموع سه پتانسیل زیر است.</a:t>
            </a:r>
          </a:p>
          <a:p>
            <a:pPr algn="r" rtl="1"/>
            <a:endParaRPr lang="fa-IR" sz="3200">
              <a:latin typeface="Times New Roman" pitchFamily="18" charset="0"/>
              <a:cs typeface="B Compset" pitchFamily="2" charset="-78"/>
            </a:endParaRPr>
          </a:p>
          <a:p>
            <a:pPr algn="r" rtl="1"/>
            <a:endParaRPr lang="fa-IR" sz="2800" i="1">
              <a:latin typeface="Times New Roman" pitchFamily="18" charset="0"/>
              <a:cs typeface="B Compset" pitchFamily="2" charset="-78"/>
            </a:endParaRPr>
          </a:p>
          <a:p>
            <a:pPr algn="just" rtl="1"/>
            <a:r>
              <a:rPr lang="el-GR" sz="2800" i="1">
                <a:solidFill>
                  <a:srgbClr val="FF0000"/>
                </a:solidFill>
                <a:latin typeface="Times New Roman" pitchFamily="18" charset="0"/>
                <a:cs typeface="B Compset" pitchFamily="2" charset="-78"/>
              </a:rPr>
              <a:t>ΔΦ</a:t>
            </a:r>
            <a:r>
              <a:rPr lang="en-US" sz="2800" i="1" baseline="-25000">
                <a:solidFill>
                  <a:srgbClr val="FF0000"/>
                </a:solidFill>
                <a:latin typeface="Times New Roman" pitchFamily="18" charset="0"/>
                <a:cs typeface="B Compset" pitchFamily="2" charset="-78"/>
              </a:rPr>
              <a:t>s</a:t>
            </a:r>
            <a:r>
              <a:rPr lang="fa-IR" sz="2800">
                <a:latin typeface="Times New Roman" pitchFamily="18" charset="0"/>
                <a:cs typeface="B Compset" pitchFamily="2" charset="-78"/>
              </a:rPr>
              <a:t> پتانسيل سطح، که بسته به جذب یونها و جهت دی پل ها ميتواند مثبت يا منفي باشد.</a:t>
            </a:r>
            <a:endParaRPr lang="en-US" sz="2800">
              <a:latin typeface="Times New Roman" pitchFamily="18" charset="0"/>
              <a:cs typeface="B Compset" pitchFamily="2" charset="-78"/>
            </a:endParaRPr>
          </a:p>
        </p:txBody>
      </p:sp>
      <p:sp>
        <p:nvSpPr>
          <p:cNvPr id="13" name="Rounded Rectangle 12"/>
          <p:cNvSpPr/>
          <p:nvPr/>
        </p:nvSpPr>
        <p:spPr>
          <a:xfrm>
            <a:off x="4214813" y="3113088"/>
            <a:ext cx="4572000" cy="71437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45060" name="Text Box 4"/>
          <p:cNvSpPr txBox="1">
            <a:spLocks noChangeArrowheads="1"/>
          </p:cNvSpPr>
          <p:nvPr/>
        </p:nvSpPr>
        <p:spPr bwMode="auto">
          <a:xfrm>
            <a:off x="500063" y="265113"/>
            <a:ext cx="8501062" cy="1754187"/>
          </a:xfrm>
          <a:prstGeom prst="rect">
            <a:avLst/>
          </a:prstGeom>
          <a:noFill/>
          <a:ln w="9525">
            <a:noFill/>
            <a:miter lim="800000"/>
            <a:headEnd/>
            <a:tailEnd/>
          </a:ln>
        </p:spPr>
        <p:txBody>
          <a:bodyPr>
            <a:spAutoFit/>
          </a:bodyPr>
          <a:lstStyle/>
          <a:p>
            <a:pPr algn="r" rtl="1">
              <a:buFont typeface="Wingdings" pitchFamily="2" charset="2"/>
              <a:buChar char="v"/>
            </a:pPr>
            <a:r>
              <a:rPr lang="en-US" sz="3200">
                <a:latin typeface="Times New Roman" pitchFamily="18" charset="0"/>
                <a:cs typeface="B Compset" pitchFamily="2" charset="-78"/>
              </a:rPr>
              <a:t> </a:t>
            </a:r>
            <a:r>
              <a:rPr lang="fa-IR" sz="3200">
                <a:latin typeface="Times New Roman" pitchFamily="18" charset="0"/>
                <a:cs typeface="B Compset" pitchFamily="2" charset="-78"/>
              </a:rPr>
              <a:t>ساختمان حقيقي دبل لايه</a:t>
            </a:r>
            <a:endParaRPr lang="en-US" sz="3200">
              <a:latin typeface="Times New Roman" pitchFamily="18" charset="0"/>
              <a:cs typeface="B Compset" pitchFamily="2" charset="-78"/>
            </a:endParaRPr>
          </a:p>
          <a:p>
            <a:pPr algn="r" rtl="1"/>
            <a:endParaRPr lang="en-US" sz="2000" b="1">
              <a:latin typeface="Times New Roman" pitchFamily="18" charset="0"/>
              <a:cs typeface="B Compset" pitchFamily="2" charset="-78"/>
            </a:endParaRPr>
          </a:p>
          <a:p>
            <a:pPr algn="just" rtl="1"/>
            <a:r>
              <a:rPr lang="fa-IR" sz="2800">
                <a:latin typeface="Times New Roman" pitchFamily="18" charset="0"/>
                <a:cs typeface="B Compset" pitchFamily="2" charset="-78"/>
              </a:rPr>
              <a:t>حقیقت این است علاوه بر یونهای فلزی </a:t>
            </a:r>
            <a:r>
              <a:rPr lang="en-US" sz="2800">
                <a:latin typeface="Times New Roman" pitchFamily="18" charset="0"/>
                <a:cs typeface="B Compset" pitchFamily="2" charset="-78"/>
              </a:rPr>
              <a:t>M</a:t>
            </a:r>
            <a:r>
              <a:rPr lang="en-US" sz="2800" baseline="30000">
                <a:latin typeface="Times New Roman" pitchFamily="18" charset="0"/>
                <a:cs typeface="B Compset" pitchFamily="2" charset="-78"/>
              </a:rPr>
              <a:t>n+</a:t>
            </a:r>
            <a:r>
              <a:rPr lang="fa-IR" sz="2800">
                <a:latin typeface="Times New Roman" pitchFamily="18" charset="0"/>
                <a:cs typeface="B Compset" pitchFamily="2" charset="-78"/>
              </a:rPr>
              <a:t>، یونهای دیگری نیز در محیط وجود دارد و این یونها باهم و با یونهای </a:t>
            </a:r>
            <a:r>
              <a:rPr lang="en-US" sz="2800">
                <a:latin typeface="Times New Roman" pitchFamily="18" charset="0"/>
                <a:cs typeface="B Compset" pitchFamily="2" charset="-78"/>
              </a:rPr>
              <a:t>M</a:t>
            </a:r>
            <a:r>
              <a:rPr lang="en-US" sz="2800" baseline="30000">
                <a:latin typeface="Times New Roman" pitchFamily="18" charset="0"/>
                <a:cs typeface="B Compset" pitchFamily="2" charset="-78"/>
              </a:rPr>
              <a:t>n+</a:t>
            </a:r>
            <a:r>
              <a:rPr lang="fa-IR" sz="2800">
                <a:latin typeface="Times New Roman" pitchFamily="18" charset="0"/>
                <a:cs typeface="B Compset" pitchFamily="2" charset="-78"/>
              </a:rPr>
              <a:t> برهم کنش دارند.</a:t>
            </a:r>
          </a:p>
        </p:txBody>
      </p:sp>
      <p:sp>
        <p:nvSpPr>
          <p:cNvPr id="67589" name="Slide Number Placeholder 6"/>
          <p:cNvSpPr>
            <a:spLocks noGrp="1"/>
          </p:cNvSpPr>
          <p:nvPr>
            <p:ph type="sldNum" sz="quarter" idx="12"/>
          </p:nvPr>
        </p:nvSpPr>
        <p:spPr/>
        <p:txBody>
          <a:bodyPr/>
          <a:lstStyle/>
          <a:p>
            <a:pPr>
              <a:defRPr/>
            </a:pPr>
            <a:fld id="{E57C919C-76E8-4513-8164-FFA94BE38332}" type="slidenum">
              <a:rPr lang="en-US" sz="1600">
                <a:solidFill>
                  <a:schemeClr val="tx1"/>
                </a:solidFill>
              </a:rPr>
              <a:pPr>
                <a:defRPr/>
              </a:pPr>
              <a:t>6</a:t>
            </a:fld>
            <a:endParaRPr lang="en-US" sz="1600" dirty="0">
              <a:solidFill>
                <a:schemeClr val="tx1"/>
              </a:solidFill>
            </a:endParaRPr>
          </a:p>
        </p:txBody>
      </p:sp>
      <p:graphicFrame>
        <p:nvGraphicFramePr>
          <p:cNvPr id="4" name="Object 5"/>
          <p:cNvGraphicFramePr>
            <a:graphicFrameLocks noChangeAspect="1"/>
          </p:cNvGraphicFramePr>
          <p:nvPr/>
        </p:nvGraphicFramePr>
        <p:xfrm>
          <a:off x="4429125" y="3214688"/>
          <a:ext cx="4198938" cy="544512"/>
        </p:xfrm>
        <a:graphic>
          <a:graphicData uri="http://schemas.openxmlformats.org/presentationml/2006/ole">
            <p:oleObj spid="_x0000_s3074" name="Equation" r:id="rId4" imgW="2920680" imgH="380880" progId="Equation.3">
              <p:embed/>
            </p:oleObj>
          </a:graphicData>
        </a:graphic>
      </p:graphicFrame>
      <p:sp>
        <p:nvSpPr>
          <p:cNvPr id="12" name="Rectangle 11"/>
          <p:cNvSpPr>
            <a:spLocks noChangeArrowheads="1"/>
          </p:cNvSpPr>
          <p:nvPr/>
        </p:nvSpPr>
        <p:spPr bwMode="auto">
          <a:xfrm>
            <a:off x="4643438" y="4973638"/>
            <a:ext cx="4330700" cy="1384300"/>
          </a:xfrm>
          <a:prstGeom prst="rect">
            <a:avLst/>
          </a:prstGeom>
          <a:noFill/>
          <a:ln w="9525">
            <a:noFill/>
            <a:miter lim="800000"/>
            <a:headEnd/>
            <a:tailEnd/>
          </a:ln>
        </p:spPr>
        <p:txBody>
          <a:bodyPr>
            <a:spAutoFit/>
          </a:bodyPr>
          <a:lstStyle/>
          <a:p>
            <a:pPr algn="just" rtl="1"/>
            <a:r>
              <a:rPr lang="el-GR" sz="2800" i="1">
                <a:solidFill>
                  <a:srgbClr val="FF0000"/>
                </a:solidFill>
                <a:latin typeface="Times New Roman" pitchFamily="18" charset="0"/>
                <a:cs typeface="B Compset" pitchFamily="2" charset="-78"/>
              </a:rPr>
              <a:t>ΔΦ</a:t>
            </a:r>
            <a:r>
              <a:rPr lang="en-US" sz="2800" i="1" baseline="-25000">
                <a:solidFill>
                  <a:srgbClr val="FF0000"/>
                </a:solidFill>
                <a:latin typeface="Times New Roman" pitchFamily="18" charset="0"/>
                <a:cs typeface="B Compset" pitchFamily="2" charset="-78"/>
              </a:rPr>
              <a:t>H</a:t>
            </a:r>
            <a:r>
              <a:rPr lang="fa-IR" sz="2800">
                <a:latin typeface="Times New Roman" pitchFamily="18" charset="0"/>
                <a:cs typeface="B Compset" pitchFamily="2" charset="-78"/>
              </a:rPr>
              <a:t> پتانسيل هلمولتز، چون آنیون ها در سطح داخلی این لایه قرار می گیرند، پتانسیل آن معمولا منفي است.</a:t>
            </a:r>
            <a:endParaRPr lang="en-US" sz="2800"/>
          </a:p>
        </p:txBody>
      </p:sp>
      <p:pic>
        <p:nvPicPr>
          <p:cNvPr id="14" name="Picture 13" descr="Untitled1.jpg"/>
          <p:cNvPicPr>
            <a:picLocks noChangeAspect="1"/>
          </p:cNvPicPr>
          <p:nvPr/>
        </p:nvPicPr>
        <p:blipFill>
          <a:blip r:embed="rId5" cstate="print"/>
          <a:stretch>
            <a:fillRect/>
          </a:stretch>
        </p:blipFill>
        <p:spPr>
          <a:xfrm>
            <a:off x="465794" y="1000108"/>
            <a:ext cx="8321048" cy="4819669"/>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5060"/>
                                        </p:tgtEl>
                                        <p:attrNameLst>
                                          <p:attrName>style.visibility</p:attrName>
                                        </p:attrNameLst>
                                      </p:cBhvr>
                                      <p:to>
                                        <p:strVal val="visible"/>
                                      </p:to>
                                    </p:set>
                                    <p:animEffect transition="in" filter="fade">
                                      <p:cBhvr>
                                        <p:cTn id="7" dur="2000"/>
                                        <p:tgtEl>
                                          <p:spTgt spid="4506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par>
                                <p:cTn id="11" presetID="10"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2000"/>
                                        <p:tgtEl>
                                          <p:spTgt spid="1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2000"/>
                                        <p:tgtEl>
                                          <p:spTgt spid="12"/>
                                        </p:tgtEl>
                                      </p:cBhvr>
                                    </p:animEffect>
                                  </p:childTnLst>
                                </p:cTn>
                              </p:par>
                              <p:par>
                                <p:cTn id="20" presetID="10" presetClass="entr" presetSubtype="0" fill="hold" nodeType="withEffect">
                                  <p:stCondLst>
                                    <p:cond delay="0"/>
                                  </p:stCondLst>
                                  <p:childTnLst>
                                    <p:set>
                                      <p:cBhvr>
                                        <p:cTn id="21" dur="1" fill="hold">
                                          <p:stCondLst>
                                            <p:cond delay="0"/>
                                          </p:stCondLst>
                                        </p:cTn>
                                        <p:tgtEl>
                                          <p:spTgt spid="30727"/>
                                        </p:tgtEl>
                                        <p:attrNameLst>
                                          <p:attrName>style.visibility</p:attrName>
                                        </p:attrNameLst>
                                      </p:cBhvr>
                                      <p:to>
                                        <p:strVal val="visible"/>
                                      </p:to>
                                    </p:set>
                                    <p:animEffect transition="in" filter="fade">
                                      <p:cBhvr>
                                        <p:cTn id="22" dur="2000"/>
                                        <p:tgtEl>
                                          <p:spTgt spid="30727"/>
                                        </p:tgtEl>
                                      </p:cBhvr>
                                    </p:animEffect>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1000"/>
                                        <p:tgtEl>
                                          <p:spTgt spid="14"/>
                                        </p:tgtEl>
                                      </p:cBhvr>
                                    </p:animEffect>
                                    <p:anim calcmode="lin" valueType="num">
                                      <p:cBhvr>
                                        <p:cTn id="28" dur="1000" fill="hold"/>
                                        <p:tgtEl>
                                          <p:spTgt spid="14"/>
                                        </p:tgtEl>
                                        <p:attrNameLst>
                                          <p:attrName>ppt_x</p:attrName>
                                        </p:attrNameLst>
                                      </p:cBhvr>
                                      <p:tavLst>
                                        <p:tav tm="0">
                                          <p:val>
                                            <p:strVal val="#ppt_x"/>
                                          </p:val>
                                        </p:tav>
                                        <p:tav tm="100000">
                                          <p:val>
                                            <p:strVal val="#ppt_x"/>
                                          </p:val>
                                        </p:tav>
                                      </p:tavLst>
                                    </p:anim>
                                    <p:anim calcmode="lin" valueType="num">
                                      <p:cBhvr>
                                        <p:cTn id="29" dur="900" decel="100000" fill="hold"/>
                                        <p:tgtEl>
                                          <p:spTgt spid="14"/>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1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animBg="1"/>
      <p:bldP spid="45060"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228600" y="152400"/>
            <a:ext cx="8763000" cy="5908675"/>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از آنجائیکه پتانسیل الکترود کمیتی است که اندازه گیری آن بطور مطلق میسر نیست، چون تمام دستگاه های سنجش پتانسیل بر اساس اندازه گیری اختلاف پتانسیل عمل می کنند، بنابراین این اختلاف پتانسیل مربوط به دبل لایر را نیز </a:t>
            </a:r>
          </a:p>
          <a:p>
            <a:pPr algn="just" rtl="1"/>
            <a:endParaRPr lang="fa-IR" sz="2800">
              <a:latin typeface="Times New Roman" pitchFamily="18" charset="0"/>
              <a:cs typeface="B Compset" pitchFamily="2" charset="-78"/>
            </a:endParaRPr>
          </a:p>
          <a:p>
            <a:pPr algn="just" rtl="1"/>
            <a:endParaRPr lang="fa-IR" sz="14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r>
              <a:rPr lang="fa-IR" sz="2800">
                <a:latin typeface="Times New Roman" pitchFamily="18" charset="0"/>
                <a:cs typeface="B Compset" pitchFamily="2" charset="-78"/>
              </a:rPr>
              <a:t>باید نسبت به یک الکترود یا نیم پیل دیگر اندازه گیری کنیم. چنین پتانسیلی با عنوان پتانسیل نسبی شناخته می شود. و نیم پیلی که پتانسیل نسبت به آن سنجیده میشود را نیم پیل مرجع می نامند. بنابراین داریم</a:t>
            </a:r>
          </a:p>
          <a:p>
            <a:pPr algn="just" rtl="1"/>
            <a:endParaRPr lang="fa-IR" sz="2800">
              <a:latin typeface="Times New Roman" pitchFamily="18" charset="0"/>
              <a:cs typeface="B Compset" pitchFamily="2" charset="-78"/>
            </a:endParaRPr>
          </a:p>
          <a:p>
            <a:pPr algn="just" rtl="1"/>
            <a:endParaRPr lang="fa-IR" sz="14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r>
              <a:rPr lang="fa-IR" sz="2800">
                <a:latin typeface="Times New Roman" pitchFamily="18" charset="0"/>
                <a:cs typeface="B Compset" pitchFamily="2" charset="-78"/>
              </a:rPr>
              <a:t>در یک پیل واکنش اکسایش بر روی الکترود آند و واکنش کاهش بر روی الکترود کاتد انجام می گیرد.</a:t>
            </a:r>
          </a:p>
        </p:txBody>
      </p:sp>
      <p:sp>
        <p:nvSpPr>
          <p:cNvPr id="9" name="Rounded Rectangle 8"/>
          <p:cNvSpPr/>
          <p:nvPr/>
        </p:nvSpPr>
        <p:spPr>
          <a:xfrm>
            <a:off x="571500" y="5857875"/>
            <a:ext cx="3143250" cy="642938"/>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10" name="Rounded Rectangle 9"/>
          <p:cNvSpPr/>
          <p:nvPr/>
        </p:nvSpPr>
        <p:spPr>
          <a:xfrm>
            <a:off x="5143500" y="5857875"/>
            <a:ext cx="3143250" cy="642938"/>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5" name="Rounded Rectangle 4"/>
          <p:cNvSpPr/>
          <p:nvPr/>
        </p:nvSpPr>
        <p:spPr>
          <a:xfrm>
            <a:off x="2071688" y="1643063"/>
            <a:ext cx="4357687" cy="78581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graphicFrame>
        <p:nvGraphicFramePr>
          <p:cNvPr id="4" name="Object 5"/>
          <p:cNvGraphicFramePr>
            <a:graphicFrameLocks noChangeAspect="1"/>
          </p:cNvGraphicFramePr>
          <p:nvPr/>
        </p:nvGraphicFramePr>
        <p:xfrm>
          <a:off x="2500313" y="1785938"/>
          <a:ext cx="3578225" cy="544512"/>
        </p:xfrm>
        <a:graphic>
          <a:graphicData uri="http://schemas.openxmlformats.org/presentationml/2006/ole">
            <p:oleObj spid="_x0000_s4098" name="Equation" r:id="rId3" imgW="2489040" imgH="380880" progId="Equation.3">
              <p:embed/>
            </p:oleObj>
          </a:graphicData>
        </a:graphic>
      </p:graphicFrame>
      <p:sp>
        <p:nvSpPr>
          <p:cNvPr id="6" name="Rounded Rectangle 5"/>
          <p:cNvSpPr/>
          <p:nvPr/>
        </p:nvSpPr>
        <p:spPr>
          <a:xfrm>
            <a:off x="2143125" y="3929063"/>
            <a:ext cx="4357688" cy="78581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graphicFrame>
        <p:nvGraphicFramePr>
          <p:cNvPr id="3" name="Object 2"/>
          <p:cNvGraphicFramePr>
            <a:graphicFrameLocks noChangeAspect="1"/>
          </p:cNvGraphicFramePr>
          <p:nvPr/>
        </p:nvGraphicFramePr>
        <p:xfrm>
          <a:off x="3071813" y="4081463"/>
          <a:ext cx="2500312" cy="561975"/>
        </p:xfrm>
        <a:graphic>
          <a:graphicData uri="http://schemas.openxmlformats.org/presentationml/2006/ole">
            <p:oleObj spid="_x0000_s4099" name="Equation" r:id="rId4" imgW="1739880" imgH="393480" progId="Equation.3">
              <p:embed/>
            </p:oleObj>
          </a:graphicData>
        </a:graphic>
      </p:graphicFrame>
      <p:graphicFrame>
        <p:nvGraphicFramePr>
          <p:cNvPr id="7" name="Object 3"/>
          <p:cNvGraphicFramePr>
            <a:graphicFrameLocks noChangeAspect="1"/>
          </p:cNvGraphicFramePr>
          <p:nvPr/>
        </p:nvGraphicFramePr>
        <p:xfrm>
          <a:off x="928688" y="5929313"/>
          <a:ext cx="2590800" cy="436562"/>
        </p:xfrm>
        <a:graphic>
          <a:graphicData uri="http://schemas.openxmlformats.org/presentationml/2006/ole">
            <p:oleObj spid="_x0000_s4100" name="Equation" r:id="rId5" imgW="1803240" imgH="304560" progId="Equation.3">
              <p:embed/>
            </p:oleObj>
          </a:graphicData>
        </a:graphic>
      </p:graphicFrame>
      <p:graphicFrame>
        <p:nvGraphicFramePr>
          <p:cNvPr id="8" name="Object 4"/>
          <p:cNvGraphicFramePr>
            <a:graphicFrameLocks noChangeAspect="1"/>
          </p:cNvGraphicFramePr>
          <p:nvPr/>
        </p:nvGraphicFramePr>
        <p:xfrm>
          <a:off x="5643563" y="5929313"/>
          <a:ext cx="2425700" cy="436562"/>
        </p:xfrm>
        <a:graphic>
          <a:graphicData uri="http://schemas.openxmlformats.org/presentationml/2006/ole">
            <p:oleObj spid="_x0000_s4101" name="Equation" r:id="rId6" imgW="1688760" imgH="304560" progId="Equation.3">
              <p:embed/>
            </p:oleObj>
          </a:graphicData>
        </a:graphic>
      </p:graphicFrame>
      <p:sp>
        <p:nvSpPr>
          <p:cNvPr id="11" name="Slide Number Placeholder 10"/>
          <p:cNvSpPr>
            <a:spLocks noGrp="1"/>
          </p:cNvSpPr>
          <p:nvPr>
            <p:ph type="sldNum" sz="quarter" idx="12"/>
          </p:nvPr>
        </p:nvSpPr>
        <p:spPr/>
        <p:txBody>
          <a:bodyPr/>
          <a:lstStyle/>
          <a:p>
            <a:pPr>
              <a:defRPr/>
            </a:pPr>
            <a:fld id="{7A5DC77D-38ED-4C55-B4CB-2F1D8480BB3F}" type="slidenum">
              <a:rPr lang="en-US" smtClean="0"/>
              <a:pPr>
                <a:defRPr/>
              </a:pPr>
              <a:t>7</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childTnLst>
                                </p:cTn>
                              </p:par>
                              <p:par>
                                <p:cTn id="14" presetID="10" presetClass="entr" presetSubtype="0"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2000"/>
                                        <p:tgtEl>
                                          <p:spTgt spid="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2000"/>
                                        <p:tgtEl>
                                          <p:spTgt spid="6"/>
                                        </p:tgtEl>
                                      </p:cBhvr>
                                    </p:animEffect>
                                  </p:childTnLst>
                                </p:cTn>
                              </p:par>
                              <p:par>
                                <p:cTn id="20" presetID="10" presetClass="entr" presetSubtype="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20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2000"/>
                                        <p:tgtEl>
                                          <p:spTgt spid="10"/>
                                        </p:tgtEl>
                                      </p:cBhvr>
                                    </p:animEffect>
                                  </p:childTnLst>
                                </p:cTn>
                              </p:par>
                              <p:par>
                                <p:cTn id="26" presetID="10" presetClass="entr" presetSubtype="0" fill="hold" nodeType="with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2000"/>
                                        <p:tgtEl>
                                          <p:spTgt spid="7"/>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p:bldP spid="10"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785813" y="3071813"/>
            <a:ext cx="7429500" cy="3214687"/>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68613" name="Slide Number Placeholder 6"/>
          <p:cNvSpPr>
            <a:spLocks noGrp="1"/>
          </p:cNvSpPr>
          <p:nvPr>
            <p:ph type="sldNum" sz="quarter" idx="12"/>
          </p:nvPr>
        </p:nvSpPr>
        <p:spPr/>
        <p:txBody>
          <a:bodyPr/>
          <a:lstStyle/>
          <a:p>
            <a:pPr>
              <a:defRPr/>
            </a:pPr>
            <a:fld id="{B870B56D-4204-4C87-8BF2-F7CD7A98F9DE}" type="slidenum">
              <a:rPr lang="en-US"/>
              <a:pPr>
                <a:defRPr/>
              </a:pPr>
              <a:t>8</a:t>
            </a:fld>
            <a:endParaRPr lang="en-US"/>
          </a:p>
        </p:txBody>
      </p:sp>
      <p:sp>
        <p:nvSpPr>
          <p:cNvPr id="6" name="Rectangle 5"/>
          <p:cNvSpPr/>
          <p:nvPr/>
        </p:nvSpPr>
        <p:spPr>
          <a:xfrm>
            <a:off x="357188" y="357188"/>
            <a:ext cx="8501062" cy="2678112"/>
          </a:xfrm>
          <a:prstGeom prst="rect">
            <a:avLst/>
          </a:prstGeom>
        </p:spPr>
        <p:txBody>
          <a:bodyPr>
            <a:spAutoFit/>
          </a:bodyPr>
          <a:lstStyle/>
          <a:p>
            <a:pPr algn="r" rtl="1">
              <a:defRPr/>
            </a:pPr>
            <a:r>
              <a:rPr lang="fa-IR" sz="2800" dirty="0">
                <a:latin typeface="Times New Roman" pitchFamily="18" charset="0"/>
                <a:cs typeface="B Compset" pitchFamily="2" charset="-78"/>
              </a:rPr>
              <a:t>الکترودهایی که در یک پیل الکتروشیمیایی بکار گرفته می شوند عموما بر دو نوع اند.</a:t>
            </a:r>
          </a:p>
          <a:p>
            <a:pPr algn="r" rtl="1">
              <a:defRPr/>
            </a:pPr>
            <a:endParaRPr lang="fa-IR" sz="2800" dirty="0">
              <a:latin typeface="Times New Roman" pitchFamily="18" charset="0"/>
              <a:cs typeface="B Compset" pitchFamily="2" charset="-78"/>
            </a:endParaRPr>
          </a:p>
          <a:p>
            <a:pPr marL="514350" indent="-514350" algn="r" rtl="1">
              <a:buFont typeface="Wingdings" pitchFamily="2" charset="2"/>
              <a:buChar char="×"/>
              <a:defRPr/>
            </a:pPr>
            <a:r>
              <a:rPr lang="fa-IR" sz="2800" dirty="0">
                <a:latin typeface="Times New Roman" pitchFamily="18" charset="0"/>
                <a:cs typeface="B Compset" pitchFamily="2" charset="-78"/>
              </a:rPr>
              <a:t>الکترودهای فعال</a:t>
            </a:r>
          </a:p>
          <a:p>
            <a:pPr marL="514350" indent="-514350" algn="r" rtl="1">
              <a:lnSpc>
                <a:spcPct val="200000"/>
              </a:lnSpc>
              <a:buFont typeface="Wingdings" pitchFamily="2" charset="2"/>
              <a:buChar char="×"/>
              <a:defRPr/>
            </a:pPr>
            <a:r>
              <a:rPr lang="fa-IR" sz="2800" dirty="0">
                <a:latin typeface="Times New Roman" pitchFamily="18" charset="0"/>
                <a:cs typeface="B Compset" pitchFamily="2" charset="-78"/>
              </a:rPr>
              <a:t>الکترودهای غیر فعال</a:t>
            </a:r>
          </a:p>
        </p:txBody>
      </p:sp>
      <p:sp>
        <p:nvSpPr>
          <p:cNvPr id="7" name="Rectangle 6"/>
          <p:cNvSpPr>
            <a:spLocks noChangeArrowheads="1"/>
          </p:cNvSpPr>
          <p:nvPr/>
        </p:nvSpPr>
        <p:spPr bwMode="auto">
          <a:xfrm>
            <a:off x="928688" y="3179763"/>
            <a:ext cx="7143750" cy="3108325"/>
          </a:xfrm>
          <a:prstGeom prst="rect">
            <a:avLst/>
          </a:prstGeom>
          <a:noFill/>
          <a:ln w="9525">
            <a:noFill/>
            <a:miter lim="800000"/>
            <a:headEnd/>
            <a:tailEnd/>
          </a:ln>
        </p:spPr>
        <p:txBody>
          <a:bodyPr>
            <a:spAutoFit/>
          </a:bodyPr>
          <a:lstStyle/>
          <a:p>
            <a:pPr algn="just" rtl="1"/>
            <a:r>
              <a:rPr lang="fa-IR" sz="2800">
                <a:solidFill>
                  <a:srgbClr val="FF0000"/>
                </a:solidFill>
                <a:latin typeface="Times New Roman" pitchFamily="18" charset="0"/>
                <a:cs typeface="B Compset" pitchFamily="2" charset="-78"/>
              </a:rPr>
              <a:t>الکترودهای فعال </a:t>
            </a:r>
            <a:r>
              <a:rPr lang="fa-IR" sz="2800">
                <a:latin typeface="Times New Roman" pitchFamily="18" charset="0"/>
                <a:cs typeface="B Compset" pitchFamily="2" charset="-78"/>
              </a:rPr>
              <a:t>در واکنش های درون سل شرکت می کنند. در حالی که </a:t>
            </a:r>
            <a:r>
              <a:rPr lang="fa-IR" sz="2800">
                <a:solidFill>
                  <a:srgbClr val="FF0000"/>
                </a:solidFill>
                <a:latin typeface="Times New Roman" pitchFamily="18" charset="0"/>
                <a:cs typeface="B Compset" pitchFamily="2" charset="-78"/>
              </a:rPr>
              <a:t>الکترودهای غیر فعال </a:t>
            </a:r>
            <a:r>
              <a:rPr lang="fa-IR" sz="2800">
                <a:latin typeface="Times New Roman" pitchFamily="18" charset="0"/>
                <a:cs typeface="B Compset" pitchFamily="2" charset="-78"/>
              </a:rPr>
              <a:t>تنها به عنوان هادی الکترونی هستند و خود در واکنش دخالتی ندارد. در هر دو نوع الکترود با اعمال پتانسیل شاهد اکسایش و کاهش یون های بر روی سطح الکترود ها خواهیم بود. ولی در مورد الکترودهای فلزی غیر فعال مثل پلاتین و طلا با اعمال پتانسیل بیشتر بحث اکسیداسیون و احیاء محلول به میان می آید.</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20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9" name="Text Box 5"/>
          <p:cNvSpPr txBox="1">
            <a:spLocks noChangeArrowheads="1"/>
          </p:cNvSpPr>
          <p:nvPr/>
        </p:nvSpPr>
        <p:spPr bwMode="auto">
          <a:xfrm>
            <a:off x="142875" y="214313"/>
            <a:ext cx="8839200" cy="4894262"/>
          </a:xfrm>
          <a:prstGeom prst="rect">
            <a:avLst/>
          </a:prstGeom>
          <a:noFill/>
          <a:ln w="9525">
            <a:noFill/>
            <a:miter lim="800000"/>
            <a:headEnd/>
            <a:tailEnd/>
          </a:ln>
        </p:spPr>
        <p:txBody>
          <a:bodyPr>
            <a:spAutoFit/>
          </a:bodyPr>
          <a:lstStyle/>
          <a:p>
            <a:pPr algn="r" rtl="1">
              <a:buFont typeface="Wingdings" pitchFamily="2" charset="2"/>
              <a:buChar char="v"/>
            </a:pPr>
            <a:r>
              <a:rPr lang="en-US" sz="3200">
                <a:latin typeface="Times New Roman" pitchFamily="18" charset="0"/>
                <a:cs typeface="B Compset" pitchFamily="2" charset="-78"/>
              </a:rPr>
              <a:t> </a:t>
            </a:r>
            <a:r>
              <a:rPr lang="fa-IR" sz="3200">
                <a:latin typeface="Times New Roman" pitchFamily="18" charset="0"/>
                <a:cs typeface="B Compset" pitchFamily="2" charset="-78"/>
              </a:rPr>
              <a:t>محاسبه ظرفیت کل و ظرفیت دیفرانسیلی مربوط به خازن دبل لایر</a:t>
            </a:r>
            <a:endParaRPr lang="en-US" sz="3200">
              <a:latin typeface="Times New Roman" pitchFamily="18" charset="0"/>
              <a:cs typeface="B Compset" pitchFamily="2" charset="-78"/>
            </a:endParaRPr>
          </a:p>
          <a:p>
            <a:pPr algn="r" rtl="1"/>
            <a:endParaRPr lang="en-US" sz="2800" b="1">
              <a:latin typeface="Times New Roman" pitchFamily="18" charset="0"/>
              <a:cs typeface="B Compset" pitchFamily="2" charset="-78"/>
            </a:endParaRPr>
          </a:p>
          <a:p>
            <a:pPr algn="just" rtl="1"/>
            <a:r>
              <a:rPr lang="fa-IR" sz="2800">
                <a:latin typeface="Times New Roman" pitchFamily="18" charset="0"/>
                <a:cs typeface="B Compset" pitchFamily="2" charset="-78"/>
              </a:rPr>
              <a:t>بار ایجاد شده بر روی الکترود </a:t>
            </a:r>
            <a:r>
              <a:rPr lang="el-GR" sz="2800">
                <a:latin typeface="Times New Roman" pitchFamily="18" charset="0"/>
                <a:cs typeface="B Compset" pitchFamily="2" charset="-78"/>
              </a:rPr>
              <a:t>σ</a:t>
            </a:r>
            <a:r>
              <a:rPr lang="fa-IR" sz="2800">
                <a:latin typeface="Times New Roman" pitchFamily="18" charset="0"/>
                <a:cs typeface="B Compset" pitchFamily="2" charset="-78"/>
              </a:rPr>
              <a:t>+، توسط بار یونهای موجود در الکترولیت </a:t>
            </a:r>
            <a:r>
              <a:rPr lang="el-GR" sz="2800">
                <a:latin typeface="Times New Roman" pitchFamily="18" charset="0"/>
                <a:cs typeface="B Compset" pitchFamily="2" charset="-78"/>
              </a:rPr>
              <a:t>σ</a:t>
            </a:r>
            <a:r>
              <a:rPr lang="fa-IR" sz="2800">
                <a:latin typeface="Times New Roman" pitchFamily="18" charset="0"/>
                <a:cs typeface="B Compset" pitchFamily="2" charset="-78"/>
              </a:rPr>
              <a:t>-، خنثی می شود. ولی به خاطر جدایش بار ساختمان لایه دوگانه، اختلاف پتانسیلی </a:t>
            </a:r>
            <a:r>
              <a:rPr lang="el-GR" sz="2800" i="1">
                <a:latin typeface="Times New Roman" pitchFamily="18" charset="0"/>
                <a:cs typeface="Times New Roman" pitchFamily="18" charset="0"/>
              </a:rPr>
              <a:t>ΔΦ</a:t>
            </a:r>
            <a:r>
              <a:rPr lang="fa-IR" sz="2800">
                <a:latin typeface="Times New Roman" pitchFamily="18" charset="0"/>
                <a:cs typeface="B Compset" pitchFamily="2" charset="-78"/>
              </a:rPr>
              <a:t>، بین الکترود و الکترولیت بوجود می آید. می توان به سادگی از طریق روابط فیزیکی بار کل و اختلاف پتانسیل را به هم ارتباط داد. </a:t>
            </a:r>
          </a:p>
          <a:p>
            <a:pPr algn="just" rtl="1"/>
            <a:endParaRPr lang="fa-IR" sz="28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r>
              <a:rPr lang="en-US" sz="2800">
                <a:latin typeface="Times New Roman" pitchFamily="18" charset="0"/>
                <a:cs typeface="B Compset" pitchFamily="2" charset="-78"/>
              </a:rPr>
              <a:t>k</a:t>
            </a:r>
            <a:r>
              <a:rPr lang="fa-IR" sz="2800">
                <a:latin typeface="Times New Roman" pitchFamily="18" charset="0"/>
                <a:cs typeface="B Compset" pitchFamily="2" charset="-78"/>
              </a:rPr>
              <a:t>، در این رابطه ظرفیت خازن در واحد سطح است. اما بار الکتریکی در ساختمان لایه دوگانه پخش شده است و برای محاسبه آن باید دانسیته بار سطحی </a:t>
            </a:r>
            <a:r>
              <a:rPr lang="el-GR" sz="2800">
                <a:latin typeface="Times New Roman" pitchFamily="18" charset="0"/>
                <a:cs typeface="B Compset" pitchFamily="2" charset="-78"/>
              </a:rPr>
              <a:t>σ</a:t>
            </a:r>
            <a:r>
              <a:rPr lang="fa-IR" sz="2800">
                <a:latin typeface="Times New Roman" pitchFamily="18" charset="0"/>
                <a:cs typeface="B Compset" pitchFamily="2" charset="-78"/>
              </a:rPr>
              <a:t>، دانسیته بار ناحیه هلمونتز </a:t>
            </a:r>
            <a:r>
              <a:rPr lang="el-GR" sz="2800">
                <a:latin typeface="Times New Roman" pitchFamily="18" charset="0"/>
                <a:cs typeface="B Compset" pitchFamily="2" charset="-78"/>
              </a:rPr>
              <a:t>σ</a:t>
            </a:r>
            <a:r>
              <a:rPr lang="en-US" sz="2800" baseline="-25000">
                <a:latin typeface="Times New Roman" pitchFamily="18" charset="0"/>
                <a:cs typeface="B Compset" pitchFamily="2" charset="-78"/>
              </a:rPr>
              <a:t>s</a:t>
            </a:r>
            <a:r>
              <a:rPr lang="fa-IR" sz="2800">
                <a:latin typeface="Times New Roman" pitchFamily="18" charset="0"/>
                <a:cs typeface="B Compset" pitchFamily="2" charset="-78"/>
              </a:rPr>
              <a:t>، و دانسیته بار ناحیه انتشار </a:t>
            </a:r>
            <a:r>
              <a:rPr lang="el-GR" sz="2800">
                <a:latin typeface="Times New Roman" pitchFamily="18" charset="0"/>
                <a:cs typeface="B Compset" pitchFamily="2" charset="-78"/>
              </a:rPr>
              <a:t>σ</a:t>
            </a:r>
            <a:r>
              <a:rPr lang="en-US" sz="2800" baseline="-25000">
                <a:latin typeface="Times New Roman" pitchFamily="18" charset="0"/>
                <a:cs typeface="B Compset" pitchFamily="2" charset="-78"/>
              </a:rPr>
              <a:t>d</a:t>
            </a:r>
            <a:r>
              <a:rPr lang="fa-IR" sz="2800">
                <a:latin typeface="Times New Roman" pitchFamily="18" charset="0"/>
                <a:cs typeface="B Compset" pitchFamily="2" charset="-78"/>
              </a:rPr>
              <a:t>، را محاسبه نمود.</a:t>
            </a:r>
          </a:p>
        </p:txBody>
      </p:sp>
      <p:sp>
        <p:nvSpPr>
          <p:cNvPr id="12" name="Rounded Rectangle 11"/>
          <p:cNvSpPr/>
          <p:nvPr/>
        </p:nvSpPr>
        <p:spPr>
          <a:xfrm>
            <a:off x="571500" y="2928938"/>
            <a:ext cx="2357438" cy="642937"/>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13" name="Rounded Rectangle 12"/>
          <p:cNvSpPr/>
          <p:nvPr/>
        </p:nvSpPr>
        <p:spPr>
          <a:xfrm>
            <a:off x="357188" y="5086350"/>
            <a:ext cx="3500437" cy="1500188"/>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37895" name="Slide Number Placeholder 8"/>
          <p:cNvSpPr>
            <a:spLocks noGrp="1"/>
          </p:cNvSpPr>
          <p:nvPr>
            <p:ph type="sldNum" sz="quarter" idx="12"/>
          </p:nvPr>
        </p:nvSpPr>
        <p:spPr/>
        <p:txBody>
          <a:bodyPr/>
          <a:lstStyle/>
          <a:p>
            <a:pPr>
              <a:defRPr/>
            </a:pPr>
            <a:fld id="{CBD4F340-863D-4423-877C-42729233E29C}" type="slidenum">
              <a:rPr lang="en-US" smtClean="0"/>
              <a:pPr>
                <a:defRPr/>
              </a:pPr>
              <a:t>9</a:t>
            </a:fld>
            <a:endParaRPr lang="en-US" dirty="0" smtClean="0"/>
          </a:p>
        </p:txBody>
      </p:sp>
      <p:graphicFrame>
        <p:nvGraphicFramePr>
          <p:cNvPr id="4" name="Object 9"/>
          <p:cNvGraphicFramePr>
            <a:graphicFrameLocks noChangeAspect="1"/>
          </p:cNvGraphicFramePr>
          <p:nvPr/>
        </p:nvGraphicFramePr>
        <p:xfrm>
          <a:off x="642938" y="3000375"/>
          <a:ext cx="2224087" cy="520700"/>
        </p:xfrm>
        <a:graphic>
          <a:graphicData uri="http://schemas.openxmlformats.org/presentationml/2006/ole">
            <p:oleObj spid="_x0000_s5122" name="Equation" r:id="rId3" imgW="1193760" imgH="279360" progId="Equation.3">
              <p:embed/>
            </p:oleObj>
          </a:graphicData>
        </a:graphic>
      </p:graphicFrame>
      <p:sp>
        <p:nvSpPr>
          <p:cNvPr id="14" name="Rounded Rectangle 13"/>
          <p:cNvSpPr/>
          <p:nvPr/>
        </p:nvSpPr>
        <p:spPr>
          <a:xfrm>
            <a:off x="4500563" y="5072063"/>
            <a:ext cx="3500437" cy="1500187"/>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graphicFrame>
        <p:nvGraphicFramePr>
          <p:cNvPr id="6" name="Object 11"/>
          <p:cNvGraphicFramePr>
            <a:graphicFrameLocks noChangeAspect="1"/>
          </p:cNvGraphicFramePr>
          <p:nvPr/>
        </p:nvGraphicFramePr>
        <p:xfrm>
          <a:off x="571500" y="5530850"/>
          <a:ext cx="2982913" cy="638175"/>
        </p:xfrm>
        <a:graphic>
          <a:graphicData uri="http://schemas.openxmlformats.org/presentationml/2006/ole">
            <p:oleObj spid="_x0000_s5123" name="Equation" r:id="rId4" imgW="1777680" imgH="380880" progId="Equation.3">
              <p:embed/>
            </p:oleObj>
          </a:graphicData>
        </a:graphic>
      </p:graphicFrame>
      <p:graphicFrame>
        <p:nvGraphicFramePr>
          <p:cNvPr id="47112" name="Object 8"/>
          <p:cNvGraphicFramePr>
            <a:graphicFrameLocks noChangeAspect="1"/>
          </p:cNvGraphicFramePr>
          <p:nvPr>
            <p:ph/>
          </p:nvPr>
        </p:nvGraphicFramePr>
        <p:xfrm>
          <a:off x="4786313" y="5072063"/>
          <a:ext cx="2857500" cy="1530350"/>
        </p:xfrm>
        <a:graphic>
          <a:graphicData uri="http://schemas.openxmlformats.org/presentationml/2006/ole">
            <p:oleObj spid="_x0000_s5124" name="Equation" r:id="rId5" imgW="901309" imgH="482391"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7109"/>
                                        </p:tgtEl>
                                        <p:attrNameLst>
                                          <p:attrName>style.visibility</p:attrName>
                                        </p:attrNameLst>
                                      </p:cBhvr>
                                      <p:to>
                                        <p:strVal val="visible"/>
                                      </p:to>
                                    </p:set>
                                    <p:animEffect transition="in" filter="fade">
                                      <p:cBhvr>
                                        <p:cTn id="7" dur="2000"/>
                                        <p:tgtEl>
                                          <p:spTgt spid="47109"/>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47112"/>
                                        </p:tgtEl>
                                        <p:attrNameLst>
                                          <p:attrName>style.visibility</p:attrName>
                                        </p:attrNameLst>
                                      </p:cBhvr>
                                      <p:to>
                                        <p:strVal val="visible"/>
                                      </p:to>
                                    </p:set>
                                    <p:animEffect transition="in" filter="fade">
                                      <p:cBhvr>
                                        <p:cTn id="13" dur="2000"/>
                                        <p:tgtEl>
                                          <p:spTgt spid="47112"/>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2000"/>
                                        <p:tgtEl>
                                          <p:spTgt spid="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2000"/>
                                        <p:tgtEl>
                                          <p:spTgt spid="1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2000"/>
                                        <p:tgtEl>
                                          <p:spTgt spid="1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9" grpId="0"/>
      <p:bldP spid="12" grpId="0" animBg="1"/>
      <p:bldP spid="13" grpId="0" animBg="1"/>
      <p:bldP spid="1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1915</TotalTime>
  <Words>1341</Words>
  <Application>Microsoft Office PowerPoint</Application>
  <PresentationFormat>On-screen Show (4:3)</PresentationFormat>
  <Paragraphs>114</Paragraphs>
  <Slides>14</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Shiva</dc:creator>
  <cp:lastModifiedBy>st</cp:lastModifiedBy>
  <cp:revision>391</cp:revision>
  <dcterms:created xsi:type="dcterms:W3CDTF">2011-12-11T19:25:27Z</dcterms:created>
  <dcterms:modified xsi:type="dcterms:W3CDTF">2016-11-08T05:33:40Z</dcterms:modified>
</cp:coreProperties>
</file>