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7" r:id="rId2"/>
    <p:sldId id="268" r:id="rId3"/>
    <p:sldId id="269" r:id="rId4"/>
    <p:sldId id="302" r:id="rId5"/>
    <p:sldId id="270" r:id="rId6"/>
    <p:sldId id="271" r:id="rId7"/>
    <p:sldId id="303" r:id="rId8"/>
    <p:sldId id="272" r:id="rId9"/>
    <p:sldId id="273" r:id="rId10"/>
    <p:sldId id="30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p:cViewPr varScale="1">
        <p:scale>
          <a:sx n="69" d="100"/>
          <a:sy n="69" d="100"/>
        </p:scale>
        <p:origin x="-5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A5AAFC-6D1E-4989-8CFB-A6DE9E5F27DF}" type="datetimeFigureOut">
              <a:rPr lang="en-US"/>
              <a:pPr>
                <a:defRPr/>
              </a:pPr>
              <a:t>11/8/2016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4084499-CD8B-4474-A0AE-913B29FA1FD4}"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438F986B-3707-43A1-8769-D701EB323E92}"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BE0B48C-0CE9-4B51-85D5-77F3F7F8B9E4}"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5942A2-3F5E-440C-8FEA-39753556CB9B}"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51B8480-0302-4A74-8E19-8E74EC31D699}"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4B3F042-F20B-42F4-ABF1-BBCC022AFCCF}"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F66A7A-5455-43FE-BED4-66BCB0BE1ED9}"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A933C5-5CEF-40CD-A354-ABF016E3A7F4}"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BF0FAF3-603A-4C73-9217-6176A877609C}"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81E33C1-9C66-4E4D-B972-19B943EB009F}" type="datetime1">
              <a:rPr lang="en-US"/>
              <a:pPr>
                <a:defRPr/>
              </a:pPr>
              <a:t>11/8/2016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2E89ACE-3296-4301-961A-D93CB5768A26}"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D1E5771-16C7-40CA-9B96-CCDC0B1FD2AB}"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A47A394-36FB-42CB-B9A2-386C6B8B9357}"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AAC0FB7-C949-48A0-9DD9-EB611CED0441}" type="datetime1">
              <a:rPr lang="en-US"/>
              <a:pPr>
                <a:defRPr/>
              </a:pPr>
              <a:t>11/8/2016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A8F70E7-00CF-4446-989F-AA57C88D3706}"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D1763847-70D8-4E22-A233-83F08116A6D5}" type="datetime1">
              <a:rPr lang="en-US"/>
              <a:pPr>
                <a:defRPr/>
              </a:pPr>
              <a:t>11/8/2016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75802667-F0DE-44B7-890C-A2A8EDE3D6E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324AAA1-105D-4BF8-9633-AC6974A3F605}" type="datetime1">
              <a:rPr lang="en-US"/>
              <a:pPr>
                <a:defRPr/>
              </a:pPr>
              <a:t>11/8/2016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B802987-4826-4374-B818-97070D50FC3D}"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47B8C70-7ADB-43C2-8205-416B0E86F68E}"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364F798-9B27-4987-8D87-8E36AC2BF45D}"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8EE0CE3-DF5B-4F0F-9CAA-55EF00970157}" type="datetime1">
              <a:rPr lang="en-US"/>
              <a:pPr>
                <a:defRPr/>
              </a:pPr>
              <a:t>11/8/2016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ECE6C0-AFAE-4435-BADC-26DBAFFCD044}"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48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5B171EC-2C70-4998-A5EC-EA64D9572EAD}" type="datetime1">
              <a:rPr lang="en-US"/>
              <a:pPr>
                <a:defRPr/>
              </a:pPr>
              <a:t>11/8/2016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A84BB31-7BB8-4255-969C-4FBB4A98CC8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jpeg"/><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5.bin"/></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6.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Text Box 4"/>
          <p:cNvSpPr txBox="1">
            <a:spLocks noChangeArrowheads="1"/>
          </p:cNvSpPr>
          <p:nvPr/>
        </p:nvSpPr>
        <p:spPr bwMode="auto">
          <a:xfrm>
            <a:off x="152400" y="87313"/>
            <a:ext cx="8839200" cy="2738437"/>
          </a:xfrm>
          <a:prstGeom prst="rect">
            <a:avLst/>
          </a:prstGeom>
          <a:noFill/>
          <a:ln w="9525">
            <a:noFill/>
            <a:miter lim="800000"/>
            <a:headEnd/>
            <a:tailEnd/>
          </a:ln>
        </p:spPr>
        <p:txBody>
          <a:bodyPr>
            <a:spAutoFit/>
          </a:bodyPr>
          <a:lstStyle/>
          <a:p>
            <a:pPr algn="r" rtl="1">
              <a:buFont typeface="Wingdings" pitchFamily="2" charset="2"/>
              <a:buChar char="v"/>
            </a:pPr>
            <a:r>
              <a:rPr lang="fa-IR" sz="3200">
                <a:latin typeface="Times New Roman" pitchFamily="18" charset="0"/>
                <a:cs typeface="B Compset" pitchFamily="2" charset="-78"/>
              </a:rPr>
              <a:t> بررسی یک حالت خاص:</a:t>
            </a:r>
          </a:p>
          <a:p>
            <a:pPr algn="r" rtl="1"/>
            <a:endParaRPr lang="fa-IR" sz="2800">
              <a:latin typeface="Times New Roman" pitchFamily="18" charset="0"/>
              <a:cs typeface="B Compset" pitchFamily="2" charset="-78"/>
            </a:endParaRPr>
          </a:p>
          <a:p>
            <a:pPr algn="r" rtl="1"/>
            <a:r>
              <a:rPr lang="fa-IR" sz="2800">
                <a:latin typeface="Times New Roman" pitchFamily="18" charset="0"/>
                <a:cs typeface="B Compset" pitchFamily="2" charset="-78"/>
              </a:rPr>
              <a:t>اگر جذب مخصوص نداشته باشیم یعنی              ، در اینصورت داریم: </a:t>
            </a:r>
          </a:p>
          <a:p>
            <a:pPr algn="r" rtl="1">
              <a:buFont typeface="Wingdings" pitchFamily="2" charset="2"/>
              <a:buChar char="v"/>
            </a:pPr>
            <a:endParaRPr lang="fa-IR" sz="2800">
              <a:latin typeface="Times New Roman" pitchFamily="18" charset="0"/>
              <a:cs typeface="B Compset" pitchFamily="2" charset="-78"/>
            </a:endParaRPr>
          </a:p>
          <a:p>
            <a:pPr algn="r" rtl="1">
              <a:buFont typeface="Wingdings" pitchFamily="2" charset="2"/>
              <a:buChar char="v"/>
            </a:pPr>
            <a:endParaRPr lang="fa-IR" sz="2800">
              <a:latin typeface="Times New Roman" pitchFamily="18" charset="0"/>
              <a:cs typeface="B Compset" pitchFamily="2" charset="-78"/>
            </a:endParaRPr>
          </a:p>
          <a:p>
            <a:pPr algn="r" rtl="1"/>
            <a:endParaRPr lang="fa-IR" sz="2800">
              <a:latin typeface="Times New Roman" pitchFamily="18" charset="0"/>
              <a:cs typeface="B Compset" pitchFamily="2" charset="-78"/>
            </a:endParaRPr>
          </a:p>
        </p:txBody>
      </p:sp>
      <p:sp>
        <p:nvSpPr>
          <p:cNvPr id="7" name="Rounded Rectangle 6"/>
          <p:cNvSpPr/>
          <p:nvPr/>
        </p:nvSpPr>
        <p:spPr>
          <a:xfrm>
            <a:off x="1143000" y="1714500"/>
            <a:ext cx="7072313" cy="85725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73732" name="Slide Number Placeholder 5"/>
          <p:cNvSpPr>
            <a:spLocks noGrp="1"/>
          </p:cNvSpPr>
          <p:nvPr>
            <p:ph type="sldNum" sz="quarter" idx="12"/>
          </p:nvPr>
        </p:nvSpPr>
        <p:spPr/>
        <p:txBody>
          <a:bodyPr/>
          <a:lstStyle/>
          <a:p>
            <a:pPr>
              <a:defRPr/>
            </a:pPr>
            <a:fld id="{B9B6985C-A961-4F24-A1ED-9E74154B7081}" type="slidenum">
              <a:rPr lang="en-US"/>
              <a:pPr>
                <a:defRPr/>
              </a:pPr>
              <a:t>1</a:t>
            </a:fld>
            <a:endParaRPr lang="en-US" dirty="0"/>
          </a:p>
        </p:txBody>
      </p:sp>
      <p:graphicFrame>
        <p:nvGraphicFramePr>
          <p:cNvPr id="5" name="Object 5"/>
          <p:cNvGraphicFramePr>
            <a:graphicFrameLocks noChangeAspect="1"/>
          </p:cNvGraphicFramePr>
          <p:nvPr/>
        </p:nvGraphicFramePr>
        <p:xfrm>
          <a:off x="3616325" y="1000125"/>
          <a:ext cx="1098550" cy="528638"/>
        </p:xfrm>
        <a:graphic>
          <a:graphicData uri="http://schemas.openxmlformats.org/presentationml/2006/ole">
            <p:oleObj spid="_x0000_s12290" name="Equation" r:id="rId3" imgW="787320" imgH="380880" progId="Equation.3">
              <p:embed/>
            </p:oleObj>
          </a:graphicData>
        </a:graphic>
      </p:graphicFrame>
      <p:graphicFrame>
        <p:nvGraphicFramePr>
          <p:cNvPr id="2" name="Object 6"/>
          <p:cNvGraphicFramePr>
            <a:graphicFrameLocks noChangeAspect="1"/>
          </p:cNvGraphicFramePr>
          <p:nvPr/>
        </p:nvGraphicFramePr>
        <p:xfrm>
          <a:off x="1403350" y="1857375"/>
          <a:ext cx="6523038" cy="631825"/>
        </p:xfrm>
        <a:graphic>
          <a:graphicData uri="http://schemas.openxmlformats.org/presentationml/2006/ole">
            <p:oleObj spid="_x0000_s12291" name="Equation" r:id="rId4" imgW="3924000" imgH="380880" progId="Equation.3">
              <p:embed/>
            </p:oleObj>
          </a:graphicData>
        </a:graphic>
      </p:graphicFrame>
      <p:sp>
        <p:nvSpPr>
          <p:cNvPr id="9" name="Rectangle 8"/>
          <p:cNvSpPr>
            <a:spLocks noChangeArrowheads="1"/>
          </p:cNvSpPr>
          <p:nvPr/>
        </p:nvSpPr>
        <p:spPr bwMode="auto">
          <a:xfrm>
            <a:off x="4357688" y="3000375"/>
            <a:ext cx="4572000" cy="3108325"/>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وقتی جذب مخصوص نداریم از جذب دی پل ها نیز صرف نظر می کنیم. در این حالت سیستم ما از سیستم خازن کلاسیک پیروی می کند و مجموع بالا چیزی جز مجموع عکس ظرفیت خازن های بین الکترود و عمق محلول نیست. توزیع مربوط در شکل روبرو آورده شده است.</a:t>
            </a:r>
          </a:p>
        </p:txBody>
      </p:sp>
      <p:pic>
        <p:nvPicPr>
          <p:cNvPr id="36872" name="Picture 8" descr="C:\Users\Shiva\Desktop\Untitled-1.jpg"/>
          <p:cNvPicPr>
            <a:picLocks noChangeAspect="1" noChangeArrowheads="1"/>
          </p:cNvPicPr>
          <p:nvPr/>
        </p:nvPicPr>
        <p:blipFill>
          <a:blip r:embed="rId5"/>
          <a:srcRect/>
          <a:stretch>
            <a:fillRect/>
          </a:stretch>
        </p:blipFill>
        <p:spPr bwMode="auto">
          <a:xfrm>
            <a:off x="100013" y="2922588"/>
            <a:ext cx="4181475" cy="36464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nodeType="withEffect">
                                  <p:stCondLst>
                                    <p:cond delay="0"/>
                                  </p:stCondLst>
                                  <p:childTnLst>
                                    <p:set>
                                      <p:cBhvr>
                                        <p:cTn id="9" dur="1" fill="hold">
                                          <p:stCondLst>
                                            <p:cond delay="0"/>
                                          </p:stCondLst>
                                        </p:cTn>
                                        <p:tgtEl>
                                          <p:spTgt spid="36872"/>
                                        </p:tgtEl>
                                        <p:attrNameLst>
                                          <p:attrName>style.visibility</p:attrName>
                                        </p:attrNameLst>
                                      </p:cBhvr>
                                      <p:to>
                                        <p:strVal val="visible"/>
                                      </p:to>
                                    </p:set>
                                    <p:animEffect transition="in" filter="fade">
                                      <p:cBhvr>
                                        <p:cTn id="10" dur="2000"/>
                                        <p:tgtEl>
                                          <p:spTgt spid="36872"/>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4276"/>
                                        </p:tgtEl>
                                        <p:attrNameLst>
                                          <p:attrName>style.visibility</p:attrName>
                                        </p:attrNameLst>
                                      </p:cBhvr>
                                      <p:to>
                                        <p:strVal val="visible"/>
                                      </p:to>
                                    </p:set>
                                    <p:animEffect transition="in" filter="fade">
                                      <p:cBhvr>
                                        <p:cTn id="16" dur="2000"/>
                                        <p:tgtEl>
                                          <p:spTgt spid="5427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childTnLst>
                                </p:cTn>
                              </p:par>
                              <p:par>
                                <p:cTn id="20" presetID="10"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6" grpId="0"/>
      <p:bldP spid="7" grpId="0" animBg="1"/>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6765875-2E7A-489C-8489-9D591F166541}" type="slidenum">
              <a:rPr lang="en-US" smtClean="0"/>
              <a:pPr>
                <a:defRPr/>
              </a:pPr>
              <a:t>10</a:t>
            </a:fld>
            <a:endParaRPr lang="en-US"/>
          </a:p>
        </p:txBody>
      </p:sp>
      <p:sp>
        <p:nvSpPr>
          <p:cNvPr id="3" name="Text Box 5"/>
          <p:cNvSpPr txBox="1">
            <a:spLocks noChangeArrowheads="1"/>
          </p:cNvSpPr>
          <p:nvPr/>
        </p:nvSpPr>
        <p:spPr bwMode="auto">
          <a:xfrm>
            <a:off x="152400" y="142875"/>
            <a:ext cx="8839200" cy="3540125"/>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اگر بار روی لایه های هلمولتز برابر با </a:t>
            </a:r>
            <a:r>
              <a:rPr lang="el-GR" sz="2800">
                <a:latin typeface="Times New Roman" pitchFamily="18" charset="0"/>
                <a:cs typeface="B Compset" pitchFamily="2" charset="-78"/>
              </a:rPr>
              <a:t>σ</a:t>
            </a:r>
            <a:r>
              <a:rPr lang="en-US" sz="2800" baseline="-25000">
                <a:latin typeface="Times New Roman" pitchFamily="18" charset="0"/>
                <a:cs typeface="B Compset" pitchFamily="2" charset="-78"/>
              </a:rPr>
              <a:t>d</a:t>
            </a:r>
            <a:r>
              <a:rPr lang="fa-IR" sz="2800">
                <a:latin typeface="Times New Roman" pitchFamily="18" charset="0"/>
                <a:cs typeface="B Compset" pitchFamily="2" charset="-78"/>
              </a:rPr>
              <a:t>- ، باشد پتانسیل آن                         </a:t>
            </a:r>
          </a:p>
          <a:p>
            <a:pPr algn="just" rtl="1"/>
            <a:r>
              <a:rPr lang="fa-IR" sz="2800">
                <a:latin typeface="Times New Roman" pitchFamily="18" charset="0"/>
                <a:cs typeface="B Compset" pitchFamily="2" charset="-78"/>
              </a:rPr>
              <a:t>خواهد بود. مقدار </a:t>
            </a:r>
            <a:r>
              <a:rPr lang="el-GR" sz="2800">
                <a:latin typeface="Times New Roman" pitchFamily="18" charset="0"/>
                <a:cs typeface="B Compset" pitchFamily="2" charset="-78"/>
              </a:rPr>
              <a:t>σ</a:t>
            </a:r>
            <a:r>
              <a:rPr lang="en-US" sz="2800" baseline="-25000">
                <a:latin typeface="Times New Roman" pitchFamily="18" charset="0"/>
                <a:cs typeface="B Compset" pitchFamily="2" charset="-78"/>
              </a:rPr>
              <a:t>d</a:t>
            </a:r>
            <a:r>
              <a:rPr lang="fa-IR" sz="2800">
                <a:latin typeface="Times New Roman" pitchFamily="18" charset="0"/>
                <a:cs typeface="B Compset" pitchFamily="2" charset="-78"/>
              </a:rPr>
              <a:t>، را می توان از طریق آزمایش بدست آورد، و در نتیجه مقدار </a:t>
            </a:r>
            <a:r>
              <a:rPr lang="el-GR" sz="2800" i="1">
                <a:latin typeface="Times New Roman" pitchFamily="18" charset="0"/>
                <a:cs typeface="B Compset" pitchFamily="2" charset="-78"/>
              </a:rPr>
              <a:t>ΔΦ</a:t>
            </a:r>
            <a:r>
              <a:rPr lang="en-US" sz="2800" i="1" baseline="-25000">
                <a:latin typeface="Times New Roman" pitchFamily="18" charset="0"/>
                <a:cs typeface="B Compset" pitchFamily="2" charset="-78"/>
              </a:rPr>
              <a:t>H</a:t>
            </a:r>
            <a:r>
              <a:rPr lang="en-US" sz="2800">
                <a:latin typeface="Times New Roman" pitchFamily="18" charset="0"/>
                <a:cs typeface="B Compset" pitchFamily="2" charset="-78"/>
              </a:rPr>
              <a:t> </a:t>
            </a:r>
            <a:r>
              <a:rPr lang="fa-IR" sz="2800">
                <a:latin typeface="Times New Roman" pitchFamily="18" charset="0"/>
                <a:cs typeface="B Compset" pitchFamily="2" charset="-78"/>
              </a:rPr>
              <a:t>، قابل محاسبه خواهد بود.</a:t>
            </a:r>
          </a:p>
          <a:p>
            <a:pPr algn="just" rtl="1"/>
            <a:endParaRPr lang="en-US" sz="2800">
              <a:latin typeface="Times New Roman" pitchFamily="18" charset="0"/>
              <a:cs typeface="B Compset" pitchFamily="2" charset="-78"/>
            </a:endParaRPr>
          </a:p>
          <a:p>
            <a:pPr algn="just" rtl="1"/>
            <a:r>
              <a:rPr lang="fa-IR" sz="2800">
                <a:latin typeface="Times New Roman" pitchFamily="18" charset="0"/>
                <a:cs typeface="B Compset" pitchFamily="2" charset="-78"/>
              </a:rPr>
              <a:t>مثلا در صورتی که فرض کنیم که جذب مخصوص صورت نگیرد، و مقدار بار </a:t>
            </a:r>
            <a:r>
              <a:rPr lang="el-GR" sz="2800">
                <a:latin typeface="Times New Roman" pitchFamily="18" charset="0"/>
                <a:cs typeface="B Compset" pitchFamily="2" charset="-78"/>
              </a:rPr>
              <a:t>σ</a:t>
            </a:r>
            <a:r>
              <a:rPr lang="en-US" sz="2800" baseline="-25000">
                <a:latin typeface="Times New Roman" pitchFamily="18" charset="0"/>
                <a:cs typeface="B Compset" pitchFamily="2" charset="-78"/>
              </a:rPr>
              <a:t>d</a:t>
            </a:r>
            <a:r>
              <a:rPr lang="fa-IR" sz="2800">
                <a:latin typeface="Times New Roman" pitchFamily="18" charset="0"/>
                <a:cs typeface="B Compset" pitchFamily="2" charset="-78"/>
              </a:rPr>
              <a:t>، با مقدار بار سطح برابر </a:t>
            </a:r>
            <a:r>
              <a:rPr lang="el-GR" sz="2800">
                <a:latin typeface="Times New Roman" pitchFamily="18" charset="0"/>
                <a:cs typeface="B Compset" pitchFamily="2" charset="-78"/>
              </a:rPr>
              <a:t>σ</a:t>
            </a:r>
            <a:r>
              <a:rPr lang="fa-IR" sz="2800">
                <a:latin typeface="Times New Roman" pitchFamily="18" charset="0"/>
                <a:cs typeface="B Compset" pitchFamily="2" charset="-78"/>
              </a:rPr>
              <a:t>، باشد. (              ) و برای مقادیر مختلف </a:t>
            </a:r>
            <a:r>
              <a:rPr lang="el-GR" sz="2800">
                <a:latin typeface="Times New Roman" pitchFamily="18" charset="0"/>
                <a:cs typeface="B Compset" pitchFamily="2" charset="-78"/>
              </a:rPr>
              <a:t>σ</a:t>
            </a:r>
            <a:r>
              <a:rPr lang="fa-IR" sz="2800">
                <a:latin typeface="Times New Roman" pitchFamily="18" charset="0"/>
                <a:cs typeface="B Compset" pitchFamily="2" charset="-78"/>
              </a:rPr>
              <a:t>، مقدار </a:t>
            </a:r>
            <a:r>
              <a:rPr lang="en-US" sz="2400" i="1">
                <a:latin typeface="Times New Roman" pitchFamily="18" charset="0"/>
                <a:cs typeface="B Compset" pitchFamily="2" charset="-78"/>
              </a:rPr>
              <a:t>r = 5A°</a:t>
            </a:r>
            <a:r>
              <a:rPr lang="fa-IR" sz="2400">
                <a:latin typeface="Times New Roman" pitchFamily="18" charset="0"/>
                <a:cs typeface="B Compset" pitchFamily="2" charset="-78"/>
              </a:rPr>
              <a:t> </a:t>
            </a:r>
            <a:r>
              <a:rPr lang="fa-IR" sz="2800">
                <a:latin typeface="Times New Roman" pitchFamily="18" charset="0"/>
                <a:cs typeface="B Compset" pitchFamily="2" charset="-78"/>
              </a:rPr>
              <a:t>باشد. در این صورت مقادیر زیر برای </a:t>
            </a:r>
            <a:r>
              <a:rPr lang="el-GR" sz="2800">
                <a:latin typeface="Times New Roman" pitchFamily="18" charset="0"/>
                <a:cs typeface="B Compset" pitchFamily="2" charset="-78"/>
              </a:rPr>
              <a:t>σ</a:t>
            </a:r>
            <a:r>
              <a:rPr lang="en-US" sz="2800" baseline="-25000">
                <a:latin typeface="Times New Roman" pitchFamily="18" charset="0"/>
                <a:cs typeface="B Compset" pitchFamily="2" charset="-78"/>
              </a:rPr>
              <a:t>d</a:t>
            </a:r>
            <a:r>
              <a:rPr lang="fa-IR" sz="2800">
                <a:latin typeface="Times New Roman" pitchFamily="18" charset="0"/>
                <a:cs typeface="B Compset" pitchFamily="2" charset="-78"/>
              </a:rPr>
              <a:t>، و </a:t>
            </a:r>
            <a:r>
              <a:rPr lang="el-GR" sz="2800" i="1">
                <a:latin typeface="Times New Roman" pitchFamily="18" charset="0"/>
                <a:cs typeface="B Compset" pitchFamily="2" charset="-78"/>
              </a:rPr>
              <a:t>ΔΦ</a:t>
            </a:r>
            <a:r>
              <a:rPr lang="en-US" sz="2800" i="1" baseline="-25000">
                <a:latin typeface="Times New Roman" pitchFamily="18" charset="0"/>
                <a:cs typeface="B Compset" pitchFamily="2" charset="-78"/>
              </a:rPr>
              <a:t>H</a:t>
            </a:r>
            <a:r>
              <a:rPr lang="en-US" sz="2800">
                <a:latin typeface="Times New Roman" pitchFamily="18" charset="0"/>
                <a:cs typeface="B Compset" pitchFamily="2" charset="-78"/>
              </a:rPr>
              <a:t> </a:t>
            </a:r>
            <a:r>
              <a:rPr lang="fa-IR" sz="2800">
                <a:latin typeface="Times New Roman" pitchFamily="18" charset="0"/>
                <a:cs typeface="B Compset" pitchFamily="2" charset="-78"/>
              </a:rPr>
              <a:t>، بدست خواهد آمد.</a:t>
            </a:r>
            <a:endParaRPr lang="en-US" sz="2800">
              <a:latin typeface="Times New Roman" pitchFamily="18" charset="0"/>
              <a:cs typeface="B Compset" pitchFamily="2" charset="-78"/>
            </a:endParaRPr>
          </a:p>
        </p:txBody>
      </p:sp>
      <p:graphicFrame>
        <p:nvGraphicFramePr>
          <p:cNvPr id="2" name="Object 6"/>
          <p:cNvGraphicFramePr>
            <a:graphicFrameLocks noChangeAspect="1"/>
          </p:cNvGraphicFramePr>
          <p:nvPr/>
        </p:nvGraphicFramePr>
        <p:xfrm>
          <a:off x="285750" y="190500"/>
          <a:ext cx="2030413" cy="452438"/>
        </p:xfrm>
        <a:graphic>
          <a:graphicData uri="http://schemas.openxmlformats.org/presentationml/2006/ole">
            <p:oleObj spid="_x0000_s18434" name="Equation" r:id="rId3" imgW="1777680" imgH="380880" progId="Equation.3">
              <p:embed/>
            </p:oleObj>
          </a:graphicData>
        </a:graphic>
      </p:graphicFrame>
      <p:graphicFrame>
        <p:nvGraphicFramePr>
          <p:cNvPr id="6" name="Object 4"/>
          <p:cNvGraphicFramePr>
            <a:graphicFrameLocks noChangeAspect="1"/>
          </p:cNvGraphicFramePr>
          <p:nvPr/>
        </p:nvGraphicFramePr>
        <p:xfrm>
          <a:off x="3429000" y="2286000"/>
          <a:ext cx="1131888" cy="452438"/>
        </p:xfrm>
        <a:graphic>
          <a:graphicData uri="http://schemas.openxmlformats.org/presentationml/2006/ole">
            <p:oleObj spid="_x0000_s18435" name="Equation" r:id="rId4" imgW="990360" imgH="380880" progId="Equation.3">
              <p:embed/>
            </p:oleObj>
          </a:graphicData>
        </a:graphic>
      </p:graphicFrame>
      <p:graphicFrame>
        <p:nvGraphicFramePr>
          <p:cNvPr id="8" name="Table 7"/>
          <p:cNvGraphicFramePr>
            <a:graphicFrameLocks noGrp="1"/>
          </p:cNvGraphicFramePr>
          <p:nvPr/>
        </p:nvGraphicFramePr>
        <p:xfrm>
          <a:off x="642938" y="4071938"/>
          <a:ext cx="7786740" cy="1090697"/>
        </p:xfrm>
        <a:graphic>
          <a:graphicData uri="http://schemas.openxmlformats.org/drawingml/2006/table">
            <a:tbl>
              <a:tblPr firstCol="1" bandRow="1">
                <a:tableStyleId>{00A15C55-8517-42AA-B614-E9B94910E393}</a:tableStyleId>
              </a:tblPr>
              <a:tblGrid>
                <a:gridCol w="1297790"/>
                <a:gridCol w="1297790"/>
                <a:gridCol w="1297790"/>
                <a:gridCol w="1297790"/>
                <a:gridCol w="1297790"/>
                <a:gridCol w="1297790"/>
              </a:tblGrid>
              <a:tr h="57150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l-GR" sz="2000" u="none" strike="noStrike" cap="none" normalizeH="0" baseline="0" dirty="0" smtClean="0">
                          <a:ln>
                            <a:noFill/>
                          </a:ln>
                          <a:effectLst/>
                          <a:latin typeface="Times New Roman" pitchFamily="18" charset="0"/>
                          <a:cs typeface="Times New Roman" pitchFamily="18" charset="0"/>
                        </a:rPr>
                        <a:t>σ</a:t>
                      </a:r>
                      <a:r>
                        <a:rPr kumimoji="0" lang="en-US" sz="2000" u="none" strike="noStrike" cap="none" normalizeH="0" baseline="0" dirty="0" smtClean="0">
                          <a:ln>
                            <a:noFill/>
                          </a:ln>
                          <a:effectLst/>
                          <a:latin typeface="Times New Roman" pitchFamily="18" charset="0"/>
                          <a:cs typeface="Times New Roman" pitchFamily="18" charset="0"/>
                        </a:rPr>
                        <a:t>(C.m</a:t>
                      </a:r>
                      <a:r>
                        <a:rPr kumimoji="0" lang="en-US" sz="2000" u="none" strike="noStrike" cap="none" normalizeH="0" baseline="30000" dirty="0" smtClean="0">
                          <a:ln>
                            <a:noFill/>
                          </a:ln>
                          <a:effectLst/>
                          <a:latin typeface="Times New Roman" pitchFamily="18" charset="0"/>
                          <a:cs typeface="Times New Roman" pitchFamily="18" charset="0"/>
                        </a:rPr>
                        <a:t>-2</a:t>
                      </a:r>
                      <a:r>
                        <a:rPr kumimoji="0" lang="en-US" sz="2000" u="none" strike="noStrike" cap="none" normalizeH="0" baseline="0" dirty="0" smtClean="0">
                          <a:ln>
                            <a:noFill/>
                          </a:ln>
                          <a:effectLst/>
                          <a:latin typeface="Times New Roman" pitchFamily="18" charset="0"/>
                          <a:cs typeface="Times New Roman" pitchFamily="18" charset="0"/>
                        </a:rPr>
                        <a:t>)</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-40×10</a:t>
                      </a:r>
                      <a:r>
                        <a:rPr kumimoji="0" lang="en-US" sz="2000" u="none" strike="noStrike" cap="none" normalizeH="0" baseline="30000" dirty="0" smtClean="0">
                          <a:ln>
                            <a:noFill/>
                          </a:ln>
                          <a:effectLst/>
                          <a:latin typeface="Times New Roman" pitchFamily="18" charset="0"/>
                          <a:cs typeface="Times New Roman" pitchFamily="18" charset="0"/>
                        </a:rPr>
                        <a:t>-2</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-20×10</a:t>
                      </a:r>
                      <a:r>
                        <a:rPr kumimoji="0" lang="en-US" sz="2000" u="none" strike="noStrike" cap="none" normalizeH="0" baseline="30000" dirty="0" smtClean="0">
                          <a:ln>
                            <a:noFill/>
                          </a:ln>
                          <a:effectLst/>
                          <a:latin typeface="Times New Roman" pitchFamily="18" charset="0"/>
                          <a:cs typeface="Times New Roman" pitchFamily="18" charset="0"/>
                        </a:rPr>
                        <a:t>-2</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0</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smtClean="0">
                          <a:ln>
                            <a:noFill/>
                          </a:ln>
                          <a:effectLst/>
                          <a:latin typeface="Times New Roman" pitchFamily="18" charset="0"/>
                          <a:cs typeface="Times New Roman" pitchFamily="18" charset="0"/>
                        </a:rPr>
                        <a:t>20×10</a:t>
                      </a:r>
                      <a:r>
                        <a:rPr kumimoji="0" lang="en-US" sz="2000" u="none" strike="noStrike" cap="none" normalizeH="0" baseline="30000" smtClean="0">
                          <a:ln>
                            <a:noFill/>
                          </a:ln>
                          <a:effectLst/>
                          <a:latin typeface="Times New Roman" pitchFamily="18" charset="0"/>
                          <a:cs typeface="Times New Roman" pitchFamily="18" charset="0"/>
                        </a:rPr>
                        <a:t>-2</a:t>
                      </a:r>
                      <a:endParaRPr kumimoji="0" lang="en-US" sz="20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40×10</a:t>
                      </a:r>
                      <a:r>
                        <a:rPr kumimoji="0" lang="en-US" sz="2000" u="none" strike="noStrike" cap="none" normalizeH="0" baseline="30000" dirty="0" smtClean="0">
                          <a:ln>
                            <a:noFill/>
                          </a:ln>
                          <a:effectLst/>
                          <a:latin typeface="Times New Roman" pitchFamily="18" charset="0"/>
                          <a:cs typeface="Times New Roman" pitchFamily="18" charset="0"/>
                        </a:rPr>
                        <a:t>-2</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r h="519194">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ΔΦ</a:t>
                      </a:r>
                      <a:r>
                        <a:rPr kumimoji="0" lang="en-US" sz="2000" u="none" strike="noStrike" cap="none" normalizeH="0" baseline="-30000" dirty="0" smtClean="0">
                          <a:ln>
                            <a:noFill/>
                          </a:ln>
                          <a:effectLst/>
                          <a:latin typeface="Times New Roman" pitchFamily="18" charset="0"/>
                          <a:cs typeface="Times New Roman" pitchFamily="18" charset="0"/>
                        </a:rPr>
                        <a:t>H</a:t>
                      </a:r>
                      <a:r>
                        <a:rPr kumimoji="0" lang="en-US" sz="2000" u="none" strike="noStrike" cap="none" normalizeH="0" baseline="0" dirty="0" smtClean="0">
                          <a:ln>
                            <a:noFill/>
                          </a:ln>
                          <a:effectLst/>
                          <a:latin typeface="Times New Roman" pitchFamily="18" charset="0"/>
                          <a:cs typeface="Times New Roman" pitchFamily="18" charset="0"/>
                        </a:rPr>
                        <a:t>(V)</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-0.56</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-0.28</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0</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+0.28</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2000" u="none" strike="noStrike" cap="none" normalizeH="0" baseline="0" dirty="0" smtClean="0">
                          <a:ln>
                            <a:noFill/>
                          </a:ln>
                          <a:effectLst/>
                          <a:latin typeface="Times New Roman" pitchFamily="18" charset="0"/>
                          <a:cs typeface="Times New Roman" pitchFamily="18" charset="0"/>
                        </a:rPr>
                        <a:t>+0.56</a:t>
                      </a:r>
                      <a:endParaRPr kumimoji="0" lang="en-US" sz="2000" b="1" i="1"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childTnLst>
                                </p:cTn>
                              </p:par>
                              <p:par>
                                <p:cTn id="14" presetID="10" presetClass="entr" presetSubtype="0" fill="hold"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8" name="Picture 6"/>
          <p:cNvPicPr>
            <a:picLocks noChangeAspect="1" noChangeArrowheads="1"/>
          </p:cNvPicPr>
          <p:nvPr/>
        </p:nvPicPr>
        <p:blipFill>
          <a:blip r:embed="rId2"/>
          <a:srcRect/>
          <a:stretch>
            <a:fillRect/>
          </a:stretch>
        </p:blipFill>
        <p:spPr bwMode="auto">
          <a:xfrm>
            <a:off x="6429375" y="3571875"/>
            <a:ext cx="2324100" cy="1676400"/>
          </a:xfrm>
          <a:prstGeom prst="rect">
            <a:avLst/>
          </a:prstGeom>
          <a:noFill/>
          <a:ln w="9525">
            <a:noFill/>
            <a:miter lim="800000"/>
            <a:headEnd/>
            <a:tailEnd/>
          </a:ln>
        </p:spPr>
      </p:pic>
      <p:sp>
        <p:nvSpPr>
          <p:cNvPr id="55302" name="Text Box 6"/>
          <p:cNvSpPr txBox="1">
            <a:spLocks noChangeArrowheads="1"/>
          </p:cNvSpPr>
          <p:nvPr/>
        </p:nvSpPr>
        <p:spPr bwMode="auto">
          <a:xfrm>
            <a:off x="152400" y="146050"/>
            <a:ext cx="8877300" cy="3540125"/>
          </a:xfrm>
          <a:prstGeom prst="rect">
            <a:avLst/>
          </a:prstGeom>
          <a:noFill/>
          <a:ln w="9525">
            <a:noFill/>
            <a:miter lim="800000"/>
            <a:headEnd/>
            <a:tailEnd/>
          </a:ln>
        </p:spPr>
        <p:txBody>
          <a:bodyPr>
            <a:spAutoFit/>
          </a:bodyPr>
          <a:lstStyle/>
          <a:p>
            <a:pPr algn="just" rtl="1">
              <a:buFont typeface="Wingdings" pitchFamily="2" charset="2"/>
              <a:buChar char="v"/>
            </a:pPr>
            <a:r>
              <a:rPr lang="fa-IR" sz="3200">
                <a:latin typeface="Times New Roman" pitchFamily="18" charset="0"/>
                <a:cs typeface="B Compset" pitchFamily="2" charset="-78"/>
              </a:rPr>
              <a:t> مدار معادل يک الکترود</a:t>
            </a:r>
          </a:p>
          <a:p>
            <a:pPr algn="just" rtl="1">
              <a:buFont typeface="Wingdings" pitchFamily="2" charset="2"/>
              <a:buChar char="v"/>
            </a:pPr>
            <a:endParaRPr lang="fa-IR" sz="2400">
              <a:latin typeface="Times New Roman" pitchFamily="18" charset="0"/>
              <a:cs typeface="B Compset" pitchFamily="2" charset="-78"/>
            </a:endParaRPr>
          </a:p>
          <a:p>
            <a:pPr algn="just" rtl="1"/>
            <a:r>
              <a:rPr lang="fa-IR" sz="2800">
                <a:latin typeface="Times New Roman" pitchFamily="18" charset="0"/>
                <a:cs typeface="B Compset" pitchFamily="2" charset="-78"/>
              </a:rPr>
              <a:t>شبیه سازی یک سیستم الکتروشیمیایی پیچیده با یک مدار الکتریکی راهی برای استخراج اطلاعات از سیستم های الکتروشیمیایی محسوب می شود. همانگونه که دیدیم، یک الکترود فلزی در داخل یک محلول، در اطراف خود مجموعه ای از لایه های باردار ایجاد می کند که می توان آنها را معادل خازنهای الکتریکی در نظر گرفت. حتی با وجود اینکه ظرفیت این خازنها با تغییرات پتانسیل الکترود دستخوش تغییرات می شود.</a:t>
            </a:r>
          </a:p>
        </p:txBody>
      </p:sp>
      <p:sp>
        <p:nvSpPr>
          <p:cNvPr id="74758" name="Slide Number Placeholder 7"/>
          <p:cNvSpPr>
            <a:spLocks noGrp="1"/>
          </p:cNvSpPr>
          <p:nvPr>
            <p:ph type="sldNum" sz="quarter" idx="12"/>
          </p:nvPr>
        </p:nvSpPr>
        <p:spPr/>
        <p:txBody>
          <a:bodyPr/>
          <a:lstStyle/>
          <a:p>
            <a:pPr>
              <a:defRPr/>
            </a:pPr>
            <a:fld id="{B0CC7237-62E9-41E1-8A26-731C2B28B0D9}" type="slidenum">
              <a:rPr lang="en-US"/>
              <a:pPr>
                <a:defRPr/>
              </a:pPr>
              <a:t>2</a:t>
            </a:fld>
            <a:endParaRPr lang="en-US"/>
          </a:p>
        </p:txBody>
      </p:sp>
      <p:pic>
        <p:nvPicPr>
          <p:cNvPr id="38916" name="Picture 4"/>
          <p:cNvPicPr>
            <a:picLocks noChangeAspect="1" noChangeArrowheads="1"/>
          </p:cNvPicPr>
          <p:nvPr/>
        </p:nvPicPr>
        <p:blipFill>
          <a:blip r:embed="rId3"/>
          <a:srcRect/>
          <a:stretch>
            <a:fillRect/>
          </a:stretch>
        </p:blipFill>
        <p:spPr bwMode="auto">
          <a:xfrm>
            <a:off x="0" y="3290888"/>
            <a:ext cx="5072063" cy="1995487"/>
          </a:xfrm>
          <a:prstGeom prst="rect">
            <a:avLst/>
          </a:prstGeom>
          <a:noFill/>
          <a:ln w="9525">
            <a:noFill/>
            <a:miter lim="800000"/>
            <a:headEnd/>
            <a:tailEnd/>
          </a:ln>
        </p:spPr>
      </p:pic>
      <p:pic>
        <p:nvPicPr>
          <p:cNvPr id="38917" name="Picture 5"/>
          <p:cNvPicPr>
            <a:picLocks noChangeAspect="1" noChangeArrowheads="1"/>
          </p:cNvPicPr>
          <p:nvPr/>
        </p:nvPicPr>
        <p:blipFill>
          <a:blip r:embed="rId4"/>
          <a:srcRect/>
          <a:stretch>
            <a:fillRect/>
          </a:stretch>
        </p:blipFill>
        <p:spPr bwMode="auto">
          <a:xfrm>
            <a:off x="3705225" y="4929188"/>
            <a:ext cx="3438525" cy="17145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5302"/>
                                        </p:tgtEl>
                                        <p:attrNameLst>
                                          <p:attrName>style.visibility</p:attrName>
                                        </p:attrNameLst>
                                      </p:cBhvr>
                                      <p:to>
                                        <p:strVal val="visible"/>
                                      </p:to>
                                    </p:set>
                                    <p:animEffect transition="in" filter="fade">
                                      <p:cBhvr>
                                        <p:cTn id="7" dur="2000"/>
                                        <p:tgtEl>
                                          <p:spTgt spid="55302"/>
                                        </p:tgtEl>
                                      </p:cBhvr>
                                    </p:animEffect>
                                  </p:childTnLst>
                                </p:cTn>
                              </p:par>
                            </p:childTnLst>
                          </p:cTn>
                        </p:par>
                        <p:par>
                          <p:cTn id="8" fill="hold">
                            <p:stCondLst>
                              <p:cond delay="2000"/>
                            </p:stCondLst>
                            <p:childTnLst>
                              <p:par>
                                <p:cTn id="9" presetID="37" presetClass="entr" presetSubtype="0" fill="hold" nodeType="afterEffect">
                                  <p:stCondLst>
                                    <p:cond delay="0"/>
                                  </p:stCondLst>
                                  <p:childTnLst>
                                    <p:set>
                                      <p:cBhvr>
                                        <p:cTn id="10" dur="1" fill="hold">
                                          <p:stCondLst>
                                            <p:cond delay="0"/>
                                          </p:stCondLst>
                                        </p:cTn>
                                        <p:tgtEl>
                                          <p:spTgt spid="38916"/>
                                        </p:tgtEl>
                                        <p:attrNameLst>
                                          <p:attrName>style.visibility</p:attrName>
                                        </p:attrNameLst>
                                      </p:cBhvr>
                                      <p:to>
                                        <p:strVal val="visible"/>
                                      </p:to>
                                    </p:set>
                                    <p:animEffect transition="in" filter="fade">
                                      <p:cBhvr>
                                        <p:cTn id="11" dur="2000"/>
                                        <p:tgtEl>
                                          <p:spTgt spid="38916"/>
                                        </p:tgtEl>
                                      </p:cBhvr>
                                    </p:animEffect>
                                    <p:anim calcmode="lin" valueType="num">
                                      <p:cBhvr>
                                        <p:cTn id="12" dur="2000" fill="hold"/>
                                        <p:tgtEl>
                                          <p:spTgt spid="38916"/>
                                        </p:tgtEl>
                                        <p:attrNameLst>
                                          <p:attrName>ppt_x</p:attrName>
                                        </p:attrNameLst>
                                      </p:cBhvr>
                                      <p:tavLst>
                                        <p:tav tm="0">
                                          <p:val>
                                            <p:strVal val="#ppt_x"/>
                                          </p:val>
                                        </p:tav>
                                        <p:tav tm="100000">
                                          <p:val>
                                            <p:strVal val="#ppt_x"/>
                                          </p:val>
                                        </p:tav>
                                      </p:tavLst>
                                    </p:anim>
                                    <p:anim calcmode="lin" valueType="num">
                                      <p:cBhvr>
                                        <p:cTn id="13" dur="1800" decel="100000" fill="hold"/>
                                        <p:tgtEl>
                                          <p:spTgt spid="38916"/>
                                        </p:tgtEl>
                                        <p:attrNameLst>
                                          <p:attrName>ppt_y</p:attrName>
                                        </p:attrNameLst>
                                      </p:cBhvr>
                                      <p:tavLst>
                                        <p:tav tm="0">
                                          <p:val>
                                            <p:strVal val="#ppt_y+1"/>
                                          </p:val>
                                        </p:tav>
                                        <p:tav tm="100000">
                                          <p:val>
                                            <p:strVal val="#ppt_y-.03"/>
                                          </p:val>
                                        </p:tav>
                                      </p:tavLst>
                                    </p:anim>
                                    <p:anim calcmode="lin" valueType="num">
                                      <p:cBhvr>
                                        <p:cTn id="14" dur="200" accel="100000" fill="hold">
                                          <p:stCondLst>
                                            <p:cond delay="1800"/>
                                          </p:stCondLst>
                                        </p:cTn>
                                        <p:tgtEl>
                                          <p:spTgt spid="38916"/>
                                        </p:tgtEl>
                                        <p:attrNameLst>
                                          <p:attrName>ppt_y</p:attrName>
                                        </p:attrNameLst>
                                      </p:cBhvr>
                                      <p:tavLst>
                                        <p:tav tm="0">
                                          <p:val>
                                            <p:strVal val="#ppt_y-.03"/>
                                          </p:val>
                                        </p:tav>
                                        <p:tav tm="100000">
                                          <p:val>
                                            <p:strVal val="#ppt_y"/>
                                          </p:val>
                                        </p:tav>
                                      </p:tavLst>
                                    </p:anim>
                                  </p:childTnLst>
                                </p:cTn>
                              </p:par>
                            </p:childTnLst>
                          </p:cTn>
                        </p:par>
                        <p:par>
                          <p:cTn id="15" fill="hold">
                            <p:stCondLst>
                              <p:cond delay="4000"/>
                            </p:stCondLst>
                            <p:childTnLst>
                              <p:par>
                                <p:cTn id="16" presetID="37" presetClass="entr" presetSubtype="0" fill="hold" nodeType="afterEffect">
                                  <p:stCondLst>
                                    <p:cond delay="0"/>
                                  </p:stCondLst>
                                  <p:childTnLst>
                                    <p:set>
                                      <p:cBhvr>
                                        <p:cTn id="17" dur="1" fill="hold">
                                          <p:stCondLst>
                                            <p:cond delay="0"/>
                                          </p:stCondLst>
                                        </p:cTn>
                                        <p:tgtEl>
                                          <p:spTgt spid="38917"/>
                                        </p:tgtEl>
                                        <p:attrNameLst>
                                          <p:attrName>style.visibility</p:attrName>
                                        </p:attrNameLst>
                                      </p:cBhvr>
                                      <p:to>
                                        <p:strVal val="visible"/>
                                      </p:to>
                                    </p:set>
                                    <p:animEffect transition="in" filter="fade">
                                      <p:cBhvr>
                                        <p:cTn id="18" dur="1000"/>
                                        <p:tgtEl>
                                          <p:spTgt spid="38917"/>
                                        </p:tgtEl>
                                      </p:cBhvr>
                                    </p:animEffect>
                                    <p:anim calcmode="lin" valueType="num">
                                      <p:cBhvr>
                                        <p:cTn id="19" dur="1000" fill="hold"/>
                                        <p:tgtEl>
                                          <p:spTgt spid="38917"/>
                                        </p:tgtEl>
                                        <p:attrNameLst>
                                          <p:attrName>ppt_x</p:attrName>
                                        </p:attrNameLst>
                                      </p:cBhvr>
                                      <p:tavLst>
                                        <p:tav tm="0">
                                          <p:val>
                                            <p:strVal val="#ppt_x"/>
                                          </p:val>
                                        </p:tav>
                                        <p:tav tm="100000">
                                          <p:val>
                                            <p:strVal val="#ppt_x"/>
                                          </p:val>
                                        </p:tav>
                                      </p:tavLst>
                                    </p:anim>
                                    <p:anim calcmode="lin" valueType="num">
                                      <p:cBhvr>
                                        <p:cTn id="20" dur="900" decel="100000" fill="hold"/>
                                        <p:tgtEl>
                                          <p:spTgt spid="38917"/>
                                        </p:tgtEl>
                                        <p:attrNameLst>
                                          <p:attrName>ppt_y</p:attrName>
                                        </p:attrNameLst>
                                      </p:cBhvr>
                                      <p:tavLst>
                                        <p:tav tm="0">
                                          <p:val>
                                            <p:strVal val="#ppt_y+1"/>
                                          </p:val>
                                        </p:tav>
                                        <p:tav tm="100000">
                                          <p:val>
                                            <p:strVal val="#ppt_y-.03"/>
                                          </p:val>
                                        </p:tav>
                                      </p:tavLst>
                                    </p:anim>
                                    <p:anim calcmode="lin" valueType="num">
                                      <p:cBhvr>
                                        <p:cTn id="21" dur="100" accel="100000" fill="hold">
                                          <p:stCondLst>
                                            <p:cond delay="900"/>
                                          </p:stCondLst>
                                        </p:cTn>
                                        <p:tgtEl>
                                          <p:spTgt spid="38917"/>
                                        </p:tgtEl>
                                        <p:attrNameLst>
                                          <p:attrName>ppt_y</p:attrName>
                                        </p:attrNameLst>
                                      </p:cBhvr>
                                      <p:tavLst>
                                        <p:tav tm="0">
                                          <p:val>
                                            <p:strVal val="#ppt_y-.03"/>
                                          </p:val>
                                        </p:tav>
                                        <p:tav tm="100000">
                                          <p:val>
                                            <p:strVal val="#ppt_y"/>
                                          </p:val>
                                        </p:tav>
                                      </p:tavLst>
                                    </p:anim>
                                  </p:childTnLst>
                                </p:cTn>
                              </p:par>
                            </p:childTnLst>
                          </p:cTn>
                        </p:par>
                        <p:par>
                          <p:cTn id="22" fill="hold">
                            <p:stCondLst>
                              <p:cond delay="5000"/>
                            </p:stCondLst>
                            <p:childTnLst>
                              <p:par>
                                <p:cTn id="23" presetID="37" presetClass="entr" presetSubtype="0" fill="hold" nodeType="afterEffect">
                                  <p:stCondLst>
                                    <p:cond delay="0"/>
                                  </p:stCondLst>
                                  <p:childTnLst>
                                    <p:set>
                                      <p:cBhvr>
                                        <p:cTn id="24" dur="1" fill="hold">
                                          <p:stCondLst>
                                            <p:cond delay="0"/>
                                          </p:stCondLst>
                                        </p:cTn>
                                        <p:tgtEl>
                                          <p:spTgt spid="38918"/>
                                        </p:tgtEl>
                                        <p:attrNameLst>
                                          <p:attrName>style.visibility</p:attrName>
                                        </p:attrNameLst>
                                      </p:cBhvr>
                                      <p:to>
                                        <p:strVal val="visible"/>
                                      </p:to>
                                    </p:set>
                                    <p:animEffect transition="in" filter="fade">
                                      <p:cBhvr>
                                        <p:cTn id="25" dur="1000"/>
                                        <p:tgtEl>
                                          <p:spTgt spid="38918"/>
                                        </p:tgtEl>
                                      </p:cBhvr>
                                    </p:animEffect>
                                    <p:anim calcmode="lin" valueType="num">
                                      <p:cBhvr>
                                        <p:cTn id="26" dur="1000" fill="hold"/>
                                        <p:tgtEl>
                                          <p:spTgt spid="38918"/>
                                        </p:tgtEl>
                                        <p:attrNameLst>
                                          <p:attrName>ppt_x</p:attrName>
                                        </p:attrNameLst>
                                      </p:cBhvr>
                                      <p:tavLst>
                                        <p:tav tm="0">
                                          <p:val>
                                            <p:strVal val="#ppt_x"/>
                                          </p:val>
                                        </p:tav>
                                        <p:tav tm="100000">
                                          <p:val>
                                            <p:strVal val="#ppt_x"/>
                                          </p:val>
                                        </p:tav>
                                      </p:tavLst>
                                    </p:anim>
                                    <p:anim calcmode="lin" valueType="num">
                                      <p:cBhvr>
                                        <p:cTn id="27" dur="900" decel="100000" fill="hold"/>
                                        <p:tgtEl>
                                          <p:spTgt spid="38918"/>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891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2786063"/>
            <a:ext cx="9144000" cy="1500187"/>
          </a:xfrm>
          <a:prstGeom prst="rect">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en-US"/>
          </a:p>
        </p:txBody>
      </p:sp>
      <p:sp>
        <p:nvSpPr>
          <p:cNvPr id="11" name="Rectangle 10"/>
          <p:cNvSpPr/>
          <p:nvPr/>
        </p:nvSpPr>
        <p:spPr>
          <a:xfrm>
            <a:off x="0" y="-71438"/>
            <a:ext cx="9144000" cy="1500188"/>
          </a:xfrm>
          <a:prstGeom prst="rect">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en-US"/>
          </a:p>
        </p:txBody>
      </p:sp>
      <p:sp>
        <p:nvSpPr>
          <p:cNvPr id="56325" name="Text Box 5"/>
          <p:cNvSpPr txBox="1">
            <a:spLocks noChangeArrowheads="1"/>
          </p:cNvSpPr>
          <p:nvPr/>
        </p:nvSpPr>
        <p:spPr bwMode="auto">
          <a:xfrm>
            <a:off x="571500" y="2857500"/>
            <a:ext cx="8429625" cy="1384300"/>
          </a:xfrm>
          <a:prstGeom prst="rect">
            <a:avLst/>
          </a:prstGeom>
          <a:noFill/>
          <a:ln w="9525">
            <a:noFill/>
            <a:miter lim="800000"/>
            <a:headEnd/>
            <a:tailEnd/>
          </a:ln>
        </p:spPr>
        <p:txBody>
          <a:bodyPr>
            <a:spAutoFit/>
          </a:bodyPr>
          <a:lstStyle/>
          <a:p>
            <a:pPr marL="630238" algn="just" rtl="1">
              <a:buFont typeface="Wingdings" pitchFamily="2" charset="2"/>
              <a:buChar char="×"/>
            </a:pPr>
            <a:r>
              <a:rPr lang="fa-IR" sz="2800">
                <a:latin typeface="Times New Roman" pitchFamily="18" charset="0"/>
                <a:cs typeface="B Compset" pitchFamily="2" charset="-78"/>
              </a:rPr>
              <a:t> زمانی که یونهای سولواته نشده بتوانند به منطقه هلمولتز یک الکترود وارد شوند در صورتی که جریانی از سیستم عبور نکند در این صورت معادل این سیستم الکتروشیمیایی به صورت زیر نشان داده می شود:</a:t>
            </a:r>
          </a:p>
        </p:txBody>
      </p:sp>
      <p:pic>
        <p:nvPicPr>
          <p:cNvPr id="56329" name="Picture 9"/>
          <p:cNvPicPr>
            <a:picLocks noChangeAspect="1" noChangeArrowheads="1"/>
          </p:cNvPicPr>
          <p:nvPr/>
        </p:nvPicPr>
        <p:blipFill>
          <a:blip r:embed="rId2"/>
          <a:srcRect/>
          <a:stretch>
            <a:fillRect/>
          </a:stretch>
        </p:blipFill>
        <p:spPr bwMode="auto">
          <a:xfrm>
            <a:off x="1643063" y="4429125"/>
            <a:ext cx="5259387" cy="2005013"/>
          </a:xfrm>
          <a:prstGeom prst="rect">
            <a:avLst/>
          </a:prstGeom>
          <a:noFill/>
          <a:ln w="9525">
            <a:noFill/>
            <a:miter lim="800000"/>
            <a:headEnd/>
            <a:tailEnd/>
          </a:ln>
        </p:spPr>
      </p:pic>
      <p:sp>
        <p:nvSpPr>
          <p:cNvPr id="75784" name="Slide Number Placeholder 9"/>
          <p:cNvSpPr>
            <a:spLocks noGrp="1"/>
          </p:cNvSpPr>
          <p:nvPr>
            <p:ph type="sldNum" sz="quarter" idx="12"/>
          </p:nvPr>
        </p:nvSpPr>
        <p:spPr/>
        <p:txBody>
          <a:bodyPr/>
          <a:lstStyle/>
          <a:p>
            <a:pPr>
              <a:defRPr/>
            </a:pPr>
            <a:fld id="{E5719F7B-01C3-4415-9B16-1A0602615F07}" type="slidenum">
              <a:rPr lang="en-US"/>
              <a:pPr>
                <a:defRPr/>
              </a:pPr>
              <a:t>3</a:t>
            </a:fld>
            <a:endParaRPr lang="en-US"/>
          </a:p>
        </p:txBody>
      </p:sp>
      <p:pic>
        <p:nvPicPr>
          <p:cNvPr id="9" name="Picture 8"/>
          <p:cNvPicPr>
            <a:picLocks noChangeAspect="1" noChangeArrowheads="1"/>
          </p:cNvPicPr>
          <p:nvPr/>
        </p:nvPicPr>
        <p:blipFill>
          <a:blip r:embed="rId3"/>
          <a:srcRect/>
          <a:stretch>
            <a:fillRect/>
          </a:stretch>
        </p:blipFill>
        <p:spPr bwMode="auto">
          <a:xfrm>
            <a:off x="2714625" y="1500188"/>
            <a:ext cx="3117850" cy="1143000"/>
          </a:xfrm>
          <a:prstGeom prst="rect">
            <a:avLst/>
          </a:prstGeom>
          <a:noFill/>
          <a:ln w="9525">
            <a:noFill/>
            <a:miter lim="800000"/>
            <a:headEnd/>
            <a:tailEnd/>
          </a:ln>
        </p:spPr>
      </p:pic>
      <p:sp>
        <p:nvSpPr>
          <p:cNvPr id="10" name="Rectangle 9"/>
          <p:cNvSpPr>
            <a:spLocks noChangeArrowheads="1"/>
          </p:cNvSpPr>
          <p:nvPr/>
        </p:nvSpPr>
        <p:spPr bwMode="auto">
          <a:xfrm>
            <a:off x="571500" y="214313"/>
            <a:ext cx="8143875" cy="954087"/>
          </a:xfrm>
          <a:prstGeom prst="rect">
            <a:avLst/>
          </a:prstGeom>
          <a:noFill/>
          <a:ln w="9525">
            <a:noFill/>
            <a:miter lim="800000"/>
            <a:headEnd/>
            <a:tailEnd/>
          </a:ln>
        </p:spPr>
        <p:txBody>
          <a:bodyPr>
            <a:spAutoFit/>
          </a:bodyPr>
          <a:lstStyle/>
          <a:p>
            <a:pPr marL="449263" algn="just" rtl="1">
              <a:buFont typeface="Wingdings" pitchFamily="2" charset="2"/>
              <a:buChar char="×"/>
            </a:pPr>
            <a:r>
              <a:rPr lang="fa-IR" sz="2800">
                <a:latin typeface="Times New Roman" pitchFamily="18" charset="0"/>
                <a:cs typeface="B Compset" pitchFamily="2" charset="-78"/>
              </a:rPr>
              <a:t>معادل یک الکترود با در نظر گرفتن مجموع منطقه هلمولتز و گوی شاپمن، بدون جذب مخصوص، به صورت یک خازن برآورد می شود.</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2000"/>
                                        <p:tgtEl>
                                          <p:spTgt spid="10"/>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2000"/>
                                        <p:tgtEl>
                                          <p:spTgt spid="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2000"/>
                                        <p:tgtEl>
                                          <p:spTgt spid="11"/>
                                        </p:tgtEl>
                                      </p:cBhvr>
                                    </p:animEffect>
                                  </p:childTnLst>
                                </p:cTn>
                              </p:par>
                            </p:childTnLst>
                          </p:cTn>
                        </p:par>
                        <p:par>
                          <p:cTn id="14" fill="hold">
                            <p:stCondLst>
                              <p:cond delay="2000"/>
                            </p:stCondLst>
                            <p:childTnLst>
                              <p:par>
                                <p:cTn id="15" presetID="10" presetClass="entr" presetSubtype="0" fill="hold" grpId="0" nodeType="afterEffect">
                                  <p:stCondLst>
                                    <p:cond delay="0"/>
                                  </p:stCondLst>
                                  <p:childTnLst>
                                    <p:set>
                                      <p:cBhvr>
                                        <p:cTn id="16" dur="1" fill="hold">
                                          <p:stCondLst>
                                            <p:cond delay="0"/>
                                          </p:stCondLst>
                                        </p:cTn>
                                        <p:tgtEl>
                                          <p:spTgt spid="56325"/>
                                        </p:tgtEl>
                                        <p:attrNameLst>
                                          <p:attrName>style.visibility</p:attrName>
                                        </p:attrNameLst>
                                      </p:cBhvr>
                                      <p:to>
                                        <p:strVal val="visible"/>
                                      </p:to>
                                    </p:set>
                                    <p:animEffect transition="in" filter="fade">
                                      <p:cBhvr>
                                        <p:cTn id="17" dur="2000"/>
                                        <p:tgtEl>
                                          <p:spTgt spid="56325"/>
                                        </p:tgtEl>
                                      </p:cBhvr>
                                    </p:animEffect>
                                  </p:childTnLst>
                                </p:cTn>
                              </p:par>
                              <p:par>
                                <p:cTn id="18" presetID="10" presetClass="entr" presetSubtype="0" fill="hold" nodeType="withEffect">
                                  <p:stCondLst>
                                    <p:cond delay="0"/>
                                  </p:stCondLst>
                                  <p:childTnLst>
                                    <p:set>
                                      <p:cBhvr>
                                        <p:cTn id="19" dur="1" fill="hold">
                                          <p:stCondLst>
                                            <p:cond delay="0"/>
                                          </p:stCondLst>
                                        </p:cTn>
                                        <p:tgtEl>
                                          <p:spTgt spid="56329"/>
                                        </p:tgtEl>
                                        <p:attrNameLst>
                                          <p:attrName>style.visibility</p:attrName>
                                        </p:attrNameLst>
                                      </p:cBhvr>
                                      <p:to>
                                        <p:strVal val="visible"/>
                                      </p:to>
                                    </p:set>
                                    <p:animEffect transition="in" filter="fade">
                                      <p:cBhvr>
                                        <p:cTn id="20" dur="2000"/>
                                        <p:tgtEl>
                                          <p:spTgt spid="56329"/>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1" grpId="0" animBg="1"/>
      <p:bldP spid="56325"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643438" y="4714875"/>
            <a:ext cx="4500562" cy="500063"/>
          </a:xfrm>
          <a:prstGeom prst="rect">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en-US"/>
          </a:p>
        </p:txBody>
      </p:sp>
      <p:sp>
        <p:nvSpPr>
          <p:cNvPr id="12" name="Rectangle 11"/>
          <p:cNvSpPr/>
          <p:nvPr/>
        </p:nvSpPr>
        <p:spPr>
          <a:xfrm>
            <a:off x="4643438" y="3714750"/>
            <a:ext cx="4500562" cy="500063"/>
          </a:xfrm>
          <a:prstGeom prst="rect">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en-US"/>
          </a:p>
        </p:txBody>
      </p:sp>
      <p:sp>
        <p:nvSpPr>
          <p:cNvPr id="11" name="Rounded Rectangle 10"/>
          <p:cNvSpPr/>
          <p:nvPr/>
        </p:nvSpPr>
        <p:spPr>
          <a:xfrm>
            <a:off x="285750" y="5429250"/>
            <a:ext cx="4214813" cy="85725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4" name="Slide Number Placeholder 3"/>
          <p:cNvSpPr>
            <a:spLocks noGrp="1"/>
          </p:cNvSpPr>
          <p:nvPr>
            <p:ph type="sldNum" sz="quarter" idx="12"/>
          </p:nvPr>
        </p:nvSpPr>
        <p:spPr/>
        <p:txBody>
          <a:bodyPr/>
          <a:lstStyle/>
          <a:p>
            <a:pPr>
              <a:defRPr/>
            </a:pPr>
            <a:fld id="{38909339-60F3-4DB5-AC07-9905CC2D1ED4}" type="slidenum">
              <a:rPr lang="en-US" smtClean="0"/>
              <a:pPr>
                <a:defRPr/>
              </a:pPr>
              <a:t>4</a:t>
            </a:fld>
            <a:endParaRPr lang="en-US"/>
          </a:p>
        </p:txBody>
      </p:sp>
      <p:sp>
        <p:nvSpPr>
          <p:cNvPr id="5" name="Text Box 7"/>
          <p:cNvSpPr txBox="1">
            <a:spLocks noChangeArrowheads="1"/>
          </p:cNvSpPr>
          <p:nvPr/>
        </p:nvSpPr>
        <p:spPr bwMode="auto">
          <a:xfrm>
            <a:off x="152400" y="142875"/>
            <a:ext cx="8848725" cy="2124075"/>
          </a:xfrm>
          <a:prstGeom prst="rect">
            <a:avLst/>
          </a:prstGeom>
          <a:noFill/>
          <a:ln w="9525">
            <a:noFill/>
            <a:miter lim="800000"/>
            <a:headEnd/>
            <a:tailEnd/>
          </a:ln>
        </p:spPr>
        <p:txBody>
          <a:bodyPr>
            <a:spAutoFit/>
          </a:bodyPr>
          <a:lstStyle/>
          <a:p>
            <a:pPr algn="just" rtl="1"/>
            <a:r>
              <a:rPr lang="fa-IR" sz="3200">
                <a:latin typeface="Calibri" pitchFamily="34" charset="0"/>
                <a:cs typeface="B Compset" pitchFamily="2" charset="-78"/>
              </a:rPr>
              <a:t>ظرفيت يك سيستم كامل الكتروشيميایی</a:t>
            </a:r>
          </a:p>
          <a:p>
            <a:pPr algn="just" rtl="1"/>
            <a:endParaRPr lang="fa-IR" sz="1600">
              <a:latin typeface="Calibri" pitchFamily="34" charset="0"/>
              <a:cs typeface="B Compset" pitchFamily="2" charset="-78"/>
            </a:endParaRPr>
          </a:p>
          <a:p>
            <a:pPr algn="just" rtl="1"/>
            <a:r>
              <a:rPr lang="fa-IR" sz="2800">
                <a:latin typeface="Calibri" pitchFamily="34" charset="0"/>
                <a:cs typeface="B Compset" pitchFamily="2" charset="-78"/>
              </a:rPr>
              <a:t>اگر دو الکترود با بارهای </a:t>
            </a:r>
            <a:r>
              <a:rPr lang="el-GR" sz="2800" i="1">
                <a:latin typeface="Times New Roman" pitchFamily="18" charset="0"/>
                <a:cs typeface="Times New Roman" pitchFamily="18" charset="0"/>
              </a:rPr>
              <a:t>σ</a:t>
            </a:r>
            <a:r>
              <a:rPr lang="en-US" sz="2800" i="1" baseline="-25000">
                <a:latin typeface="Times New Roman" pitchFamily="18" charset="0"/>
                <a:cs typeface="Times New Roman" pitchFamily="18" charset="0"/>
              </a:rPr>
              <a:t>1</a:t>
            </a:r>
            <a:r>
              <a:rPr lang="fa-IR" sz="2800">
                <a:latin typeface="Calibri" pitchFamily="34" charset="0"/>
                <a:cs typeface="B Compset" pitchFamily="2" charset="-78"/>
              </a:rPr>
              <a:t> و </a:t>
            </a:r>
            <a:r>
              <a:rPr lang="el-GR" sz="2800" i="1">
                <a:latin typeface="Times New Roman" pitchFamily="18" charset="0"/>
                <a:cs typeface="Times New Roman" pitchFamily="18" charset="0"/>
              </a:rPr>
              <a:t>σ</a:t>
            </a:r>
            <a:r>
              <a:rPr lang="en-US" sz="2800" i="1" baseline="-25000">
                <a:latin typeface="Times New Roman" pitchFamily="18" charset="0"/>
                <a:cs typeface="Times New Roman" pitchFamily="18" charset="0"/>
              </a:rPr>
              <a:t>2</a:t>
            </a:r>
            <a:r>
              <a:rPr lang="fa-IR" sz="2800">
                <a:latin typeface="Calibri" pitchFamily="34" charset="0"/>
                <a:cs typeface="B Compset" pitchFamily="2" charset="-78"/>
              </a:rPr>
              <a:t> در یک سل الکتروشیمیایی قرار گیرند، الزامی بر متضاد بودن بار ها وجود ندارد، و پتانسیل بین  آنها از </a:t>
            </a:r>
            <a:r>
              <a:rPr lang="en-US" sz="2800" i="1">
                <a:latin typeface="Times New Roman" pitchFamily="18" charset="0"/>
                <a:cs typeface="Times New Roman" pitchFamily="18" charset="0"/>
              </a:rPr>
              <a:t>E</a:t>
            </a:r>
            <a:r>
              <a:rPr lang="en-US" sz="2800" i="1" baseline="-25000">
                <a:latin typeface="Times New Roman" pitchFamily="18" charset="0"/>
                <a:cs typeface="Times New Roman" pitchFamily="18" charset="0"/>
              </a:rPr>
              <a:t>1</a:t>
            </a:r>
            <a:r>
              <a:rPr lang="fa-IR" sz="2800">
                <a:latin typeface="Calibri" pitchFamily="34" charset="0"/>
                <a:cs typeface="B Compset" pitchFamily="2" charset="-78"/>
              </a:rPr>
              <a:t> به </a:t>
            </a:r>
            <a:r>
              <a:rPr lang="en-US" sz="2800" i="1">
                <a:latin typeface="Times New Roman" pitchFamily="18" charset="0"/>
                <a:cs typeface="Times New Roman" pitchFamily="18" charset="0"/>
              </a:rPr>
              <a:t>E</a:t>
            </a:r>
            <a:r>
              <a:rPr lang="en-US" sz="2800" i="1" baseline="-25000">
                <a:latin typeface="Times New Roman" pitchFamily="18" charset="0"/>
                <a:cs typeface="Times New Roman" pitchFamily="18" charset="0"/>
              </a:rPr>
              <a:t>2</a:t>
            </a:r>
            <a:r>
              <a:rPr lang="fa-IR" sz="2800">
                <a:latin typeface="Calibri" pitchFamily="34" charset="0"/>
                <a:cs typeface="B Compset" pitchFamily="2" charset="-78"/>
              </a:rPr>
              <a:t>، تغییر کند. در حقیقت دو خازن مطابق شکل زیر پشت سر هم تشکیل می شوند.</a:t>
            </a:r>
          </a:p>
        </p:txBody>
      </p:sp>
      <p:pic>
        <p:nvPicPr>
          <p:cNvPr id="7" name="Picture 5"/>
          <p:cNvPicPr>
            <a:picLocks noChangeAspect="1" noChangeArrowheads="1"/>
          </p:cNvPicPr>
          <p:nvPr/>
        </p:nvPicPr>
        <p:blipFill>
          <a:blip r:embed="rId3"/>
          <a:srcRect/>
          <a:stretch>
            <a:fillRect/>
          </a:stretch>
        </p:blipFill>
        <p:spPr bwMode="auto">
          <a:xfrm>
            <a:off x="195263" y="2219325"/>
            <a:ext cx="4448175" cy="3067050"/>
          </a:xfrm>
          <a:prstGeom prst="rect">
            <a:avLst/>
          </a:prstGeom>
          <a:noFill/>
          <a:ln w="9525">
            <a:noFill/>
            <a:miter lim="800000"/>
            <a:headEnd/>
            <a:tailEnd/>
          </a:ln>
        </p:spPr>
      </p:pic>
      <p:sp>
        <p:nvSpPr>
          <p:cNvPr id="8" name="Rectangle 7"/>
          <p:cNvSpPr>
            <a:spLocks noChangeArrowheads="1"/>
          </p:cNvSpPr>
          <p:nvPr/>
        </p:nvSpPr>
        <p:spPr bwMode="auto">
          <a:xfrm>
            <a:off x="4572000" y="2286000"/>
            <a:ext cx="4357688" cy="4278313"/>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حال اگر توسط یک منبع تغذیه خارجی بار روی این الکترودها را به مقدار </a:t>
            </a:r>
            <a:r>
              <a:rPr lang="en-US" sz="2800" i="1">
                <a:latin typeface="Times New Roman" pitchFamily="18" charset="0"/>
                <a:cs typeface="B Compset" pitchFamily="2" charset="-78"/>
              </a:rPr>
              <a:t>d</a:t>
            </a:r>
            <a:r>
              <a:rPr lang="el-GR" sz="2800" i="1">
                <a:latin typeface="Times New Roman" pitchFamily="18" charset="0"/>
                <a:cs typeface="Times New Roman" pitchFamily="18" charset="0"/>
              </a:rPr>
              <a:t>σ</a:t>
            </a:r>
            <a:r>
              <a:rPr lang="en-US" sz="2800" i="1" baseline="-25000">
                <a:latin typeface="Times New Roman" pitchFamily="18" charset="0"/>
                <a:cs typeface="Times New Roman" pitchFamily="18" charset="0"/>
              </a:rPr>
              <a:t>1</a:t>
            </a:r>
            <a:r>
              <a:rPr lang="fa-IR" sz="2800">
                <a:latin typeface="Times New Roman" pitchFamily="18" charset="0"/>
                <a:cs typeface="Times New Roman" pitchFamily="18" charset="0"/>
              </a:rPr>
              <a:t> و </a:t>
            </a:r>
            <a:r>
              <a:rPr lang="en-US" sz="2800" i="1">
                <a:latin typeface="Times New Roman" pitchFamily="18" charset="0"/>
                <a:cs typeface="B Compset" pitchFamily="2" charset="-78"/>
              </a:rPr>
              <a:t>d</a:t>
            </a:r>
            <a:r>
              <a:rPr lang="el-GR" sz="2800" i="1">
                <a:latin typeface="Times New Roman" pitchFamily="18" charset="0"/>
                <a:cs typeface="Times New Roman" pitchFamily="18" charset="0"/>
              </a:rPr>
              <a:t>σ</a:t>
            </a:r>
            <a:r>
              <a:rPr lang="en-US" sz="2800" i="1" baseline="-25000">
                <a:latin typeface="Times New Roman" pitchFamily="18" charset="0"/>
                <a:cs typeface="Times New Roman" pitchFamily="18" charset="0"/>
              </a:rPr>
              <a:t>2</a:t>
            </a:r>
            <a:r>
              <a:rPr lang="fa-IR" sz="2800">
                <a:latin typeface="Times New Roman" pitchFamily="18" charset="0"/>
                <a:cs typeface="Times New Roman" pitchFamily="18" charset="0"/>
              </a:rPr>
              <a:t>،</a:t>
            </a:r>
            <a:r>
              <a:rPr lang="en-US" sz="2800">
                <a:latin typeface="Times New Roman" pitchFamily="18" charset="0"/>
                <a:cs typeface="Times New Roman" pitchFamily="18" charset="0"/>
              </a:rPr>
              <a:t> </a:t>
            </a:r>
            <a:r>
              <a:rPr lang="fa-IR" sz="2800">
                <a:latin typeface="Times New Roman" pitchFamily="18" charset="0"/>
                <a:cs typeface="B Compset" pitchFamily="2" charset="-78"/>
              </a:rPr>
              <a:t>تغییر دهیم</a:t>
            </a:r>
            <a:r>
              <a:rPr lang="en-US" sz="2800">
                <a:latin typeface="Times New Roman" pitchFamily="18" charset="0"/>
                <a:cs typeface="B Compset" pitchFamily="2" charset="-78"/>
              </a:rPr>
              <a:t>.</a:t>
            </a:r>
            <a:r>
              <a:rPr lang="fa-IR" sz="2800">
                <a:latin typeface="Times New Roman" pitchFamily="18" charset="0"/>
                <a:cs typeface="B Compset" pitchFamily="2" charset="-78"/>
              </a:rPr>
              <a:t> داریم:</a:t>
            </a:r>
          </a:p>
          <a:p>
            <a:pPr algn="just" rtl="1"/>
            <a:endParaRPr lang="fa-IR" sz="1000">
              <a:latin typeface="Times New Roman" pitchFamily="18" charset="0"/>
              <a:cs typeface="B Compset" pitchFamily="2" charset="-78"/>
            </a:endParaRPr>
          </a:p>
          <a:p>
            <a:pPr algn="ctr" rtl="1"/>
            <a:r>
              <a:rPr lang="fa-IR" sz="2800" i="1">
                <a:latin typeface="Times New Roman" pitchFamily="18" charset="0"/>
                <a:cs typeface="B Compset" pitchFamily="2" charset="-78"/>
              </a:rPr>
              <a:t> </a:t>
            </a:r>
            <a:r>
              <a:rPr lang="en-US" sz="2800" i="1">
                <a:latin typeface="Times New Roman" pitchFamily="18" charset="0"/>
                <a:cs typeface="B Compset" pitchFamily="2" charset="-78"/>
              </a:rPr>
              <a:t>- d</a:t>
            </a:r>
            <a:r>
              <a:rPr lang="el-GR" sz="2800" i="1">
                <a:latin typeface="Times New Roman" pitchFamily="18" charset="0"/>
                <a:cs typeface="Times New Roman" pitchFamily="18" charset="0"/>
              </a:rPr>
              <a:t>σ</a:t>
            </a:r>
            <a:r>
              <a:rPr lang="en-US" sz="2800" i="1" baseline="-25000">
                <a:latin typeface="Times New Roman" pitchFamily="18" charset="0"/>
                <a:cs typeface="Times New Roman" pitchFamily="18" charset="0"/>
              </a:rPr>
              <a:t>1</a:t>
            </a:r>
            <a:r>
              <a:rPr lang="fa-IR" sz="2800" i="1">
                <a:latin typeface="Times New Roman" pitchFamily="18" charset="0"/>
                <a:cs typeface="Times New Roman" pitchFamily="18" charset="0"/>
              </a:rPr>
              <a:t> = </a:t>
            </a:r>
            <a:r>
              <a:rPr lang="en-US" sz="2800" i="1">
                <a:latin typeface="Times New Roman" pitchFamily="18" charset="0"/>
                <a:cs typeface="B Compset" pitchFamily="2" charset="-78"/>
              </a:rPr>
              <a:t>d</a:t>
            </a:r>
            <a:r>
              <a:rPr lang="el-GR" sz="2800" i="1">
                <a:latin typeface="Times New Roman" pitchFamily="18" charset="0"/>
                <a:cs typeface="Times New Roman" pitchFamily="18" charset="0"/>
              </a:rPr>
              <a:t>σ</a:t>
            </a:r>
            <a:r>
              <a:rPr lang="en-US" sz="2800" i="1" baseline="-25000">
                <a:latin typeface="Times New Roman" pitchFamily="18" charset="0"/>
                <a:cs typeface="Times New Roman" pitchFamily="18" charset="0"/>
              </a:rPr>
              <a:t>2</a:t>
            </a:r>
            <a:endParaRPr lang="fa-IR" sz="2800" i="1">
              <a:latin typeface="Times New Roman" pitchFamily="18" charset="0"/>
              <a:cs typeface="B Compset" pitchFamily="2" charset="-78"/>
            </a:endParaRPr>
          </a:p>
          <a:p>
            <a:pPr algn="just" rtl="1"/>
            <a:r>
              <a:rPr lang="fa-IR" sz="2800">
                <a:latin typeface="Times New Roman" pitchFamily="18" charset="0"/>
                <a:cs typeface="B Compset" pitchFamily="2" charset="-78"/>
              </a:rPr>
              <a:t>و از تعریف ظرفیت دیفرانسیل داریم:</a:t>
            </a:r>
          </a:p>
          <a:p>
            <a:pPr algn="r" rtl="1"/>
            <a:endParaRPr lang="fa-IR" sz="1000">
              <a:latin typeface="Times New Roman" pitchFamily="18" charset="0"/>
              <a:cs typeface="B Compset" pitchFamily="2" charset="-78"/>
            </a:endParaRPr>
          </a:p>
          <a:p>
            <a:pPr algn="ctr" rtl="1"/>
            <a:r>
              <a:rPr lang="en-US" sz="2800" i="1">
                <a:latin typeface="Times New Roman" pitchFamily="18" charset="0"/>
                <a:cs typeface="Zar" pitchFamily="2" charset="-78"/>
              </a:rPr>
              <a:t>C</a:t>
            </a:r>
            <a:r>
              <a:rPr lang="en-US" sz="2800" i="1" baseline="-25000">
                <a:latin typeface="Times New Roman" pitchFamily="18" charset="0"/>
                <a:cs typeface="Zar" pitchFamily="2" charset="-78"/>
              </a:rPr>
              <a:t>1</a:t>
            </a:r>
            <a:r>
              <a:rPr lang="en-US" sz="2800" i="1">
                <a:latin typeface="Times New Roman" pitchFamily="18" charset="0"/>
                <a:cs typeface="Zar" pitchFamily="2" charset="-78"/>
              </a:rPr>
              <a:t> = d</a:t>
            </a:r>
            <a:r>
              <a:rPr lang="el-GR" sz="2800" i="1">
                <a:latin typeface="Times New Roman" pitchFamily="18" charset="0"/>
                <a:cs typeface="Times New Roman" pitchFamily="18" charset="0"/>
              </a:rPr>
              <a:t>σ</a:t>
            </a:r>
            <a:r>
              <a:rPr lang="en-US" sz="2800" i="1" baseline="-25000">
                <a:latin typeface="Times New Roman" pitchFamily="18" charset="0"/>
                <a:cs typeface="Zar" pitchFamily="2" charset="-78"/>
              </a:rPr>
              <a:t>1</a:t>
            </a:r>
            <a:r>
              <a:rPr lang="en-US" sz="2800" i="1">
                <a:latin typeface="Times New Roman" pitchFamily="18" charset="0"/>
                <a:cs typeface="Zar" pitchFamily="2" charset="-78"/>
              </a:rPr>
              <a:t>/dE</a:t>
            </a:r>
            <a:endParaRPr lang="fa-IR" sz="2800">
              <a:latin typeface="Times New Roman" pitchFamily="18" charset="0"/>
              <a:cs typeface="B Compset" pitchFamily="2" charset="-78"/>
            </a:endParaRPr>
          </a:p>
          <a:p>
            <a:pPr algn="just" rtl="1"/>
            <a:r>
              <a:rPr lang="en-US" sz="2800" i="1">
                <a:latin typeface="Times New Roman" pitchFamily="18" charset="0"/>
                <a:cs typeface="B Compset" pitchFamily="2" charset="-78"/>
              </a:rPr>
              <a:t>E</a:t>
            </a:r>
            <a:r>
              <a:rPr lang="fa-IR" sz="2800">
                <a:latin typeface="Times New Roman" pitchFamily="18" charset="0"/>
                <a:cs typeface="B Compset" pitchFamily="2" charset="-78"/>
              </a:rPr>
              <a:t>، پتانسیل الکتروشیمیایی سل است. پس در نتیجه  برای خازنهای شکل رابطه روبرو برقرار است:</a:t>
            </a:r>
          </a:p>
        </p:txBody>
      </p:sp>
      <p:graphicFrame>
        <p:nvGraphicFramePr>
          <p:cNvPr id="10" name="Object 5"/>
          <p:cNvGraphicFramePr>
            <a:graphicFrameLocks noChangeAspect="1"/>
          </p:cNvGraphicFramePr>
          <p:nvPr/>
        </p:nvGraphicFramePr>
        <p:xfrm>
          <a:off x="714375" y="5572125"/>
          <a:ext cx="3397250" cy="579438"/>
        </p:xfrm>
        <a:graphic>
          <a:graphicData uri="http://schemas.openxmlformats.org/presentationml/2006/ole">
            <p:oleObj spid="_x0000_s13314" name="Equation" r:id="rId4" imgW="2145960" imgH="3682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2000"/>
                                        <p:tgtEl>
                                          <p:spTgt spid="8"/>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2000"/>
                                        <p:tgtEl>
                                          <p:spTgt spid="10"/>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2000"/>
                                        <p:tgtEl>
                                          <p:spTgt spid="11"/>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2000"/>
                                        <p:tgtEl>
                                          <p:spTgt spid="1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fade">
                                      <p:cBhvr>
                                        <p:cTn id="25"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2" grpId="0" animBg="1"/>
      <p:bldP spid="11" grpId="0" animBg="1"/>
      <p:bldP spid="5"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5" name="Slide Number Placeholder 6"/>
          <p:cNvSpPr>
            <a:spLocks noGrp="1"/>
          </p:cNvSpPr>
          <p:nvPr>
            <p:ph type="sldNum" sz="quarter" idx="12"/>
          </p:nvPr>
        </p:nvSpPr>
        <p:spPr/>
        <p:txBody>
          <a:bodyPr/>
          <a:lstStyle/>
          <a:p>
            <a:pPr>
              <a:defRPr/>
            </a:pPr>
            <a:fld id="{E5EDB00E-2E6E-4C1C-8182-E0F7525EAA6D}" type="slidenum">
              <a:rPr lang="en-US"/>
              <a:pPr>
                <a:defRPr/>
              </a:pPr>
              <a:t>5</a:t>
            </a:fld>
            <a:endParaRPr lang="en-US"/>
          </a:p>
        </p:txBody>
      </p:sp>
      <p:sp>
        <p:nvSpPr>
          <p:cNvPr id="6" name="Text Box 4"/>
          <p:cNvSpPr txBox="1">
            <a:spLocks noChangeArrowheads="1"/>
          </p:cNvSpPr>
          <p:nvPr/>
        </p:nvSpPr>
        <p:spPr bwMode="auto">
          <a:xfrm>
            <a:off x="136525" y="71438"/>
            <a:ext cx="8855075" cy="4186237"/>
          </a:xfrm>
          <a:prstGeom prst="rect">
            <a:avLst/>
          </a:prstGeom>
          <a:noFill/>
          <a:ln w="9525">
            <a:noFill/>
            <a:miter lim="800000"/>
            <a:headEnd/>
            <a:tailEnd/>
          </a:ln>
        </p:spPr>
        <p:txBody>
          <a:bodyPr>
            <a:spAutoFit/>
          </a:bodyPr>
          <a:lstStyle/>
          <a:p>
            <a:pPr algn="just" rtl="1"/>
            <a:r>
              <a:rPr lang="fa-IR" sz="2800">
                <a:latin typeface="Times New Roman" pitchFamily="18" charset="0"/>
                <a:cs typeface="B Compset" pitchFamily="2" charset="-78"/>
              </a:rPr>
              <a:t>خازنهای دیفرانسیلی در یک سری ترکیب نمی شوند و از قوانین معمول خازنها پیروی می کنند. پس می توان خازن دیفرانسیلی کل سل را به روش کلاسیک و از طریق جریان متناوب بدست آورد.</a:t>
            </a:r>
          </a:p>
          <a:p>
            <a:pPr algn="r" rtl="1"/>
            <a:r>
              <a:rPr lang="fa-IR" sz="2800">
                <a:latin typeface="Times New Roman" pitchFamily="18" charset="0"/>
                <a:cs typeface="B Compset" pitchFamily="2" charset="-78"/>
              </a:rPr>
              <a:t>اگر الکترود شماره یک،ظرفیت دیفرانسیلی بزرگی داشته باشد، یعنی سطح بسیار بزرگ را داشته باشد، در این صورت جمله اول عبارت زیر</a:t>
            </a:r>
          </a:p>
          <a:p>
            <a:pPr algn="r" rtl="1"/>
            <a:endParaRPr lang="fa-IR" sz="2800">
              <a:latin typeface="Times New Roman" pitchFamily="18" charset="0"/>
              <a:cs typeface="B Compset" pitchFamily="2" charset="-78"/>
            </a:endParaRPr>
          </a:p>
          <a:p>
            <a:pPr algn="r" rtl="1"/>
            <a:endParaRPr lang="fa-IR" sz="1400">
              <a:latin typeface="Times New Roman" pitchFamily="18" charset="0"/>
              <a:cs typeface="B Compset" pitchFamily="2" charset="-78"/>
            </a:endParaRPr>
          </a:p>
          <a:p>
            <a:pPr algn="r"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قابل صرف نظر خواهد بود و در نتيجه می توان از  </a:t>
            </a:r>
            <a:r>
              <a:rPr lang="en-US" sz="2800" i="1">
                <a:latin typeface="Times New Roman" pitchFamily="18" charset="0"/>
                <a:cs typeface="B Compset" pitchFamily="2" charset="-78"/>
              </a:rPr>
              <a:t>(1/C)</a:t>
            </a:r>
            <a:r>
              <a:rPr lang="fa-IR" sz="2800">
                <a:latin typeface="Times New Roman" pitchFamily="18" charset="0"/>
                <a:cs typeface="B Compset" pitchFamily="2" charset="-78"/>
              </a:rPr>
              <a:t> مقدار  ‍</a:t>
            </a:r>
            <a:r>
              <a:rPr lang="en-US" sz="2800" i="1">
                <a:latin typeface="Times New Roman" pitchFamily="18" charset="0"/>
                <a:cs typeface="B Compset" pitchFamily="2" charset="-78"/>
              </a:rPr>
              <a:t>C</a:t>
            </a:r>
            <a:r>
              <a:rPr lang="en-US" sz="2800" i="1" baseline="-25000">
                <a:latin typeface="Times New Roman" pitchFamily="18" charset="0"/>
                <a:cs typeface="B Compset" pitchFamily="2" charset="-78"/>
              </a:rPr>
              <a:t>2</a:t>
            </a:r>
            <a:r>
              <a:rPr lang="fa-IR" sz="2800">
                <a:latin typeface="Times New Roman" pitchFamily="18" charset="0"/>
                <a:cs typeface="B Compset" pitchFamily="2" charset="-78"/>
              </a:rPr>
              <a:t> را بدست آورد.</a:t>
            </a:r>
            <a:endParaRPr lang="en-US" sz="2800">
              <a:latin typeface="Times New Roman" pitchFamily="18" charset="0"/>
              <a:cs typeface="B Compset" pitchFamily="2" charset="-78"/>
            </a:endParaRPr>
          </a:p>
        </p:txBody>
      </p:sp>
      <p:sp>
        <p:nvSpPr>
          <p:cNvPr id="7" name="Rounded Rectangle 6"/>
          <p:cNvSpPr/>
          <p:nvPr/>
        </p:nvSpPr>
        <p:spPr>
          <a:xfrm>
            <a:off x="2571750" y="2357438"/>
            <a:ext cx="4214813" cy="85725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8" name="Object 5"/>
          <p:cNvGraphicFramePr>
            <a:graphicFrameLocks noChangeAspect="1"/>
          </p:cNvGraphicFramePr>
          <p:nvPr/>
        </p:nvGraphicFramePr>
        <p:xfrm>
          <a:off x="3000375" y="2500313"/>
          <a:ext cx="3397250" cy="579437"/>
        </p:xfrm>
        <a:graphic>
          <a:graphicData uri="http://schemas.openxmlformats.org/presentationml/2006/ole">
            <p:oleObj spid="_x0000_s14338" name="Equation" r:id="rId3" imgW="2145960" imgH="368280" progId="Equation.3">
              <p:embed/>
            </p:oleObj>
          </a:graphicData>
        </a:graphic>
      </p:graphicFrame>
      <p:pic>
        <p:nvPicPr>
          <p:cNvPr id="9" name="Picture 5"/>
          <p:cNvPicPr>
            <a:picLocks noChangeAspect="1" noChangeArrowheads="1"/>
          </p:cNvPicPr>
          <p:nvPr/>
        </p:nvPicPr>
        <p:blipFill>
          <a:blip r:embed="rId4"/>
          <a:srcRect/>
          <a:stretch>
            <a:fillRect/>
          </a:stretch>
        </p:blipFill>
        <p:spPr bwMode="auto">
          <a:xfrm>
            <a:off x="2700338" y="4000500"/>
            <a:ext cx="3729037" cy="257175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20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2000"/>
                                        <p:tgtEl>
                                          <p:spTgt spid="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214938"/>
            <a:ext cx="9144000" cy="1643062"/>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373" name="Text Box 5"/>
          <p:cNvSpPr txBox="1">
            <a:spLocks noChangeArrowheads="1"/>
          </p:cNvSpPr>
          <p:nvPr/>
        </p:nvSpPr>
        <p:spPr bwMode="auto">
          <a:xfrm>
            <a:off x="152400" y="133350"/>
            <a:ext cx="8839200" cy="5108575"/>
          </a:xfrm>
          <a:prstGeom prst="rect">
            <a:avLst/>
          </a:prstGeom>
          <a:noFill/>
          <a:ln w="9525">
            <a:noFill/>
            <a:miter lim="800000"/>
            <a:headEnd/>
            <a:tailEnd/>
          </a:ln>
        </p:spPr>
        <p:txBody>
          <a:bodyPr>
            <a:spAutoFit/>
          </a:bodyPr>
          <a:lstStyle/>
          <a:p>
            <a:pPr algn="just" rtl="1"/>
            <a:r>
              <a:rPr lang="fa-IR" sz="3200">
                <a:latin typeface="Times New Roman" pitchFamily="18" charset="0"/>
                <a:cs typeface="B Compset" pitchFamily="2" charset="-78"/>
              </a:rPr>
              <a:t>تغييرات پتانسيل الكتريكي در لایه دوگانه الکتریکی</a:t>
            </a:r>
          </a:p>
          <a:p>
            <a:pPr algn="just" rtl="1"/>
            <a:endParaRPr lang="fa-IR" sz="1400">
              <a:latin typeface="Times New Roman" pitchFamily="18" charset="0"/>
              <a:cs typeface="B Compset" pitchFamily="2" charset="-78"/>
            </a:endParaRPr>
          </a:p>
          <a:p>
            <a:pPr algn="just" rtl="1"/>
            <a:r>
              <a:rPr lang="fa-IR" sz="2800">
                <a:latin typeface="Times New Roman" pitchFamily="18" charset="0"/>
                <a:cs typeface="B Compset" pitchFamily="2" charset="-78"/>
              </a:rPr>
              <a:t>همان طوری که تا به اینجا اشاره شد، زمانی که یک الکترود در داخل یک الکترولیت قرار می گیرد، یک ساختمان باردار پیچیده در اطراف آن تشکیل می شود که عموما این ساختمان بار به سه لایه باردار تقسیم می شود. عناصر موثر در این سه لایه به صورتی است که می توان هر یک از این لایه ها را به صورت یک خازن شبیه سازی نمود. محاسبه ظرفیت خازن ها و بدست آوردن پتانسیل آنها از طریق روشهای آزمایشگاهی و به صورت تقریبی امکان پذیر است. ولی نکته اینجاست که تا به اینجا درباره نحوه جذب دی پل ها در سطح الکترود و چگونگی توزیع بار آنها و همین طور  جذب مخصوص در محاسبات صحبتی به میان نیامده است. لذا بعد از شناخت موارد ذکر شده لازم است تغییرات ناشی از ورود آنها در محاسبات و تاثیر آنها در نحوه تغییر پتانسیل را مد نظر قرار دهیم.</a:t>
            </a:r>
          </a:p>
        </p:txBody>
      </p:sp>
      <p:sp>
        <p:nvSpPr>
          <p:cNvPr id="77828" name="Slide Number Placeholder 5"/>
          <p:cNvSpPr>
            <a:spLocks noGrp="1"/>
          </p:cNvSpPr>
          <p:nvPr>
            <p:ph type="sldNum" sz="quarter" idx="12"/>
          </p:nvPr>
        </p:nvSpPr>
        <p:spPr/>
        <p:txBody>
          <a:bodyPr/>
          <a:lstStyle/>
          <a:p>
            <a:pPr>
              <a:defRPr/>
            </a:pPr>
            <a:fld id="{E97D4C29-1210-4137-B35C-70446249B0B9}" type="slidenum">
              <a:rPr lang="en-US">
                <a:solidFill>
                  <a:schemeClr val="tx1"/>
                </a:solidFill>
              </a:rPr>
              <a:pPr>
                <a:defRPr/>
              </a:pPr>
              <a:t>6</a:t>
            </a:fld>
            <a:endParaRPr lang="en-US" dirty="0">
              <a:solidFill>
                <a:schemeClr val="tx1"/>
              </a:solidFill>
            </a:endParaRPr>
          </a:p>
        </p:txBody>
      </p:sp>
      <p:sp>
        <p:nvSpPr>
          <p:cNvPr id="5" name="Rectangle 4"/>
          <p:cNvSpPr/>
          <p:nvPr/>
        </p:nvSpPr>
        <p:spPr>
          <a:xfrm>
            <a:off x="785813" y="4786313"/>
            <a:ext cx="928687" cy="1857375"/>
          </a:xfrm>
          <a:prstGeom prst="rect">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Left Arrow 6"/>
          <p:cNvSpPr/>
          <p:nvPr/>
        </p:nvSpPr>
        <p:spPr>
          <a:xfrm>
            <a:off x="1751013" y="5872163"/>
            <a:ext cx="357187" cy="214312"/>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Left Arrow 8"/>
          <p:cNvSpPr/>
          <p:nvPr/>
        </p:nvSpPr>
        <p:spPr>
          <a:xfrm>
            <a:off x="1758950" y="6372225"/>
            <a:ext cx="357188" cy="214313"/>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Left Arrow 9"/>
          <p:cNvSpPr/>
          <p:nvPr/>
        </p:nvSpPr>
        <p:spPr>
          <a:xfrm>
            <a:off x="357188" y="5500688"/>
            <a:ext cx="357187" cy="214312"/>
          </a:xfrm>
          <a:prstGeom prst="leftArrow">
            <a:avLst/>
          </a:prstGeom>
          <a:solidFill>
            <a:srgbClr val="FF00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Left Arrow 10"/>
          <p:cNvSpPr/>
          <p:nvPr/>
        </p:nvSpPr>
        <p:spPr>
          <a:xfrm>
            <a:off x="1755775" y="5214938"/>
            <a:ext cx="357188" cy="214312"/>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Left Arrow 11"/>
          <p:cNvSpPr/>
          <p:nvPr/>
        </p:nvSpPr>
        <p:spPr>
          <a:xfrm flipH="1">
            <a:off x="1771650" y="6116638"/>
            <a:ext cx="357188" cy="214312"/>
          </a:xfrm>
          <a:prstGeom prst="leftArrow">
            <a:avLst/>
          </a:prstGeom>
          <a:solidFill>
            <a:srgbClr val="FF00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Left Arrow 12"/>
          <p:cNvSpPr/>
          <p:nvPr/>
        </p:nvSpPr>
        <p:spPr>
          <a:xfrm>
            <a:off x="1755775" y="5613400"/>
            <a:ext cx="357188" cy="214313"/>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Left Arrow 13"/>
          <p:cNvSpPr/>
          <p:nvPr/>
        </p:nvSpPr>
        <p:spPr>
          <a:xfrm flipH="1">
            <a:off x="1766888" y="5414963"/>
            <a:ext cx="357187" cy="214312"/>
          </a:xfrm>
          <a:prstGeom prst="leftArrow">
            <a:avLst/>
          </a:prstGeom>
          <a:solidFill>
            <a:srgbClr val="FF0066"/>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Left Arrow 14"/>
          <p:cNvSpPr/>
          <p:nvPr/>
        </p:nvSpPr>
        <p:spPr>
          <a:xfrm flipH="1">
            <a:off x="371475" y="5245100"/>
            <a:ext cx="357188" cy="214313"/>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Left Arrow 15"/>
          <p:cNvSpPr/>
          <p:nvPr/>
        </p:nvSpPr>
        <p:spPr>
          <a:xfrm flipH="1">
            <a:off x="357188" y="5786438"/>
            <a:ext cx="357187" cy="214312"/>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Left Arrow 16"/>
          <p:cNvSpPr/>
          <p:nvPr/>
        </p:nvSpPr>
        <p:spPr>
          <a:xfrm flipH="1">
            <a:off x="357188" y="6357938"/>
            <a:ext cx="357187" cy="214312"/>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Left Arrow 17"/>
          <p:cNvSpPr/>
          <p:nvPr/>
        </p:nvSpPr>
        <p:spPr>
          <a:xfrm flipH="1">
            <a:off x="357188" y="6072188"/>
            <a:ext cx="357187" cy="214312"/>
          </a:xfrm>
          <a:prstGeom prst="leftArrow">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Oval 18"/>
          <p:cNvSpPr/>
          <p:nvPr/>
        </p:nvSpPr>
        <p:spPr>
          <a:xfrm>
            <a:off x="2714625" y="5643563"/>
            <a:ext cx="500063" cy="500062"/>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4400" dirty="0"/>
              <a:t>-</a:t>
            </a:r>
            <a:endParaRPr lang="en-US" sz="4400" dirty="0"/>
          </a:p>
        </p:txBody>
      </p:sp>
      <p:sp>
        <p:nvSpPr>
          <p:cNvPr id="20" name="Oval 19"/>
          <p:cNvSpPr/>
          <p:nvPr/>
        </p:nvSpPr>
        <p:spPr>
          <a:xfrm>
            <a:off x="3271838" y="5756275"/>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1" name="Oval 20"/>
          <p:cNvSpPr/>
          <p:nvPr/>
        </p:nvSpPr>
        <p:spPr>
          <a:xfrm>
            <a:off x="2384425" y="5759450"/>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2" name="Oval 21"/>
          <p:cNvSpPr/>
          <p:nvPr/>
        </p:nvSpPr>
        <p:spPr>
          <a:xfrm>
            <a:off x="2800350" y="5316538"/>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3" name="Oval 22"/>
          <p:cNvSpPr/>
          <p:nvPr/>
        </p:nvSpPr>
        <p:spPr>
          <a:xfrm>
            <a:off x="2813050" y="6184900"/>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4" name="Oval 23"/>
          <p:cNvSpPr/>
          <p:nvPr/>
        </p:nvSpPr>
        <p:spPr>
          <a:xfrm>
            <a:off x="2357438" y="6286500"/>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5" name="Oval 24"/>
          <p:cNvSpPr/>
          <p:nvPr/>
        </p:nvSpPr>
        <p:spPr>
          <a:xfrm>
            <a:off x="3643313" y="5357813"/>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6" name="Oval 25"/>
          <p:cNvSpPr/>
          <p:nvPr/>
        </p:nvSpPr>
        <p:spPr>
          <a:xfrm>
            <a:off x="5500688" y="5929313"/>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8" name="Oval 27"/>
          <p:cNvSpPr/>
          <p:nvPr/>
        </p:nvSpPr>
        <p:spPr>
          <a:xfrm>
            <a:off x="7000875" y="5786438"/>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29" name="Oval 28"/>
          <p:cNvSpPr/>
          <p:nvPr/>
        </p:nvSpPr>
        <p:spPr>
          <a:xfrm>
            <a:off x="4357688" y="5643563"/>
            <a:ext cx="285750" cy="285750"/>
          </a:xfrm>
          <a:prstGeom prst="ellips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dirty="0"/>
              <a:t>+</a:t>
            </a:r>
            <a:endParaRPr lang="en-US" dirty="0"/>
          </a:p>
        </p:txBody>
      </p:sp>
      <p:sp>
        <p:nvSpPr>
          <p:cNvPr id="31" name="Oval 30"/>
          <p:cNvSpPr/>
          <p:nvPr/>
        </p:nvSpPr>
        <p:spPr>
          <a:xfrm>
            <a:off x="4500563" y="6286500"/>
            <a:ext cx="285750" cy="28575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2800" dirty="0">
                <a:solidFill>
                  <a:schemeClr val="tx1"/>
                </a:solidFill>
              </a:rPr>
              <a:t>-</a:t>
            </a:r>
            <a:endParaRPr lang="en-US" sz="2800" dirty="0">
              <a:solidFill>
                <a:schemeClr val="tx1"/>
              </a:solidFill>
            </a:endParaRPr>
          </a:p>
        </p:txBody>
      </p:sp>
      <p:sp>
        <p:nvSpPr>
          <p:cNvPr id="33" name="Oval 32"/>
          <p:cNvSpPr/>
          <p:nvPr/>
        </p:nvSpPr>
        <p:spPr>
          <a:xfrm>
            <a:off x="6072188" y="5500688"/>
            <a:ext cx="285750" cy="28575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2800" dirty="0">
                <a:solidFill>
                  <a:schemeClr val="tx1"/>
                </a:solidFill>
              </a:rPr>
              <a:t>-</a:t>
            </a:r>
            <a:endParaRPr lang="en-US" sz="2800" dirty="0">
              <a:solidFill>
                <a:schemeClr val="tx1"/>
              </a:solidFill>
            </a:endParaRPr>
          </a:p>
        </p:txBody>
      </p:sp>
      <p:sp>
        <p:nvSpPr>
          <p:cNvPr id="34" name="Oval 33"/>
          <p:cNvSpPr/>
          <p:nvPr/>
        </p:nvSpPr>
        <p:spPr>
          <a:xfrm>
            <a:off x="3500438" y="6143625"/>
            <a:ext cx="285750" cy="28575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a-IR" sz="2800" dirty="0">
                <a:solidFill>
                  <a:schemeClr val="tx1"/>
                </a:solidFill>
              </a:rPr>
              <a:t>-</a:t>
            </a:r>
            <a:endParaRPr lang="en-US" sz="28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8373"/>
                                        </p:tgtEl>
                                        <p:attrNameLst>
                                          <p:attrName>style.visibility</p:attrName>
                                        </p:attrNameLst>
                                      </p:cBhvr>
                                      <p:to>
                                        <p:strVal val="visible"/>
                                      </p:to>
                                    </p:set>
                                    <p:animEffect transition="in" filter="fade">
                                      <p:cBhvr>
                                        <p:cTn id="7" dur="2000"/>
                                        <p:tgtEl>
                                          <p:spTgt spid="58373"/>
                                        </p:tgtEl>
                                      </p:cBhvr>
                                    </p:animEffect>
                                  </p:childTnLst>
                                </p:cTn>
                              </p:par>
                              <p:par>
                                <p:cTn id="8" presetID="7"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 calcmode="lin" valueType="num">
                                      <p:cBhvr additive="base">
                                        <p:cTn id="10" dur="5000" fill="hold"/>
                                        <p:tgtEl>
                                          <p:spTgt spid="4"/>
                                        </p:tgtEl>
                                        <p:attrNameLst>
                                          <p:attrName>ppt_x</p:attrName>
                                        </p:attrNameLst>
                                      </p:cBhvr>
                                      <p:tavLst>
                                        <p:tav tm="0">
                                          <p:val>
                                            <p:strVal val="#ppt_x"/>
                                          </p:val>
                                        </p:tav>
                                        <p:tav tm="100000">
                                          <p:val>
                                            <p:strVal val="#ppt_x"/>
                                          </p:val>
                                        </p:tav>
                                      </p:tavLst>
                                    </p:anim>
                                    <p:anim calcmode="lin" valueType="num">
                                      <p:cBhvr additive="base">
                                        <p:cTn id="11" dur="5000" fill="hold"/>
                                        <p:tgtEl>
                                          <p:spTgt spid="4"/>
                                        </p:tgtEl>
                                        <p:attrNameLst>
                                          <p:attrName>ppt_y</p:attrName>
                                        </p:attrNameLst>
                                      </p:cBhvr>
                                      <p:tavLst>
                                        <p:tav tm="0">
                                          <p:val>
                                            <p:strVal val="1+#ppt_h/2"/>
                                          </p:val>
                                        </p:tav>
                                        <p:tav tm="100000">
                                          <p:val>
                                            <p:strVal val="#ppt_y"/>
                                          </p:val>
                                        </p:tav>
                                      </p:tavLst>
                                    </p:anim>
                                  </p:childTnLst>
                                </p:cTn>
                              </p:par>
                            </p:childTnLst>
                          </p:cTn>
                        </p:par>
                        <p:par>
                          <p:cTn id="12" fill="hold">
                            <p:stCondLst>
                              <p:cond delay="5000"/>
                            </p:stCondLst>
                            <p:childTnLst>
                              <p:par>
                                <p:cTn id="13" presetID="12" presetClass="entr" presetSubtype="4" fill="hold" grpId="0"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lide(fromBottom)">
                                      <p:cBhvr>
                                        <p:cTn id="15" dur="2000"/>
                                        <p:tgtEl>
                                          <p:spTgt spid="5"/>
                                        </p:tgtEl>
                                      </p:cBhvr>
                                    </p:animEffect>
                                  </p:childTnLst>
                                </p:cTn>
                              </p:par>
                            </p:childTnLst>
                          </p:cTn>
                        </p:par>
                        <p:par>
                          <p:cTn id="16" fill="hold">
                            <p:stCondLst>
                              <p:cond delay="70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2000"/>
                                        <p:tgtEl>
                                          <p:spTgt spid="11"/>
                                        </p:tgtEl>
                                      </p:cBhvr>
                                    </p:animEffect>
                                  </p:childTnLst>
                                </p:cTn>
                              </p:par>
                            </p:childTnLst>
                          </p:cTn>
                        </p:par>
                        <p:par>
                          <p:cTn id="20" fill="hold">
                            <p:stCondLst>
                              <p:cond delay="9000"/>
                            </p:stCondLst>
                            <p:childTnLst>
                              <p:par>
                                <p:cTn id="21" presetID="10" presetClass="entr" presetSubtype="0"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2000"/>
                                        <p:tgtEl>
                                          <p:spTgt spid="7"/>
                                        </p:tgtEl>
                                      </p:cBhvr>
                                    </p:animEffect>
                                  </p:childTnLst>
                                </p:cTn>
                              </p:par>
                            </p:childTnLst>
                          </p:cTn>
                        </p:par>
                        <p:par>
                          <p:cTn id="24" fill="hold">
                            <p:stCondLst>
                              <p:cond delay="11000"/>
                            </p:stCondLst>
                            <p:childTnLst>
                              <p:par>
                                <p:cTn id="25" presetID="10" presetClass="entr" presetSubtype="0" fill="hold" grpId="0" nodeType="after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fade">
                                      <p:cBhvr>
                                        <p:cTn id="27" dur="2000"/>
                                        <p:tgtEl>
                                          <p:spTgt spid="18"/>
                                        </p:tgtEl>
                                      </p:cBhvr>
                                    </p:animEffect>
                                  </p:childTnLst>
                                </p:cTn>
                              </p:par>
                            </p:childTnLst>
                          </p:cTn>
                        </p:par>
                        <p:par>
                          <p:cTn id="28" fill="hold">
                            <p:stCondLst>
                              <p:cond delay="13000"/>
                            </p:stCondLst>
                            <p:childTnLst>
                              <p:par>
                                <p:cTn id="29" presetID="10" presetClass="entr" presetSubtype="0" fill="hold" grpId="0" nodeType="after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2000"/>
                                        <p:tgtEl>
                                          <p:spTgt spid="1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2000"/>
                                        <p:tgtEl>
                                          <p:spTgt spid="1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2000"/>
                                        <p:tgtEl>
                                          <p:spTgt spid="12"/>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fade">
                                      <p:cBhvr>
                                        <p:cTn id="40" dur="2000"/>
                                        <p:tgtEl>
                                          <p:spTgt spid="9"/>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2000"/>
                                        <p:tgtEl>
                                          <p:spTgt spid="17"/>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6"/>
                                        </p:tgtEl>
                                        <p:attrNameLst>
                                          <p:attrName>style.visibility</p:attrName>
                                        </p:attrNameLst>
                                      </p:cBhvr>
                                      <p:to>
                                        <p:strVal val="visible"/>
                                      </p:to>
                                    </p:set>
                                    <p:animEffect transition="in" filter="fade">
                                      <p:cBhvr>
                                        <p:cTn id="46" dur="2000"/>
                                        <p:tgtEl>
                                          <p:spTgt spid="16"/>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2000"/>
                                        <p:tgtEl>
                                          <p:spTgt spid="1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2000"/>
                                        <p:tgtEl>
                                          <p:spTgt spid="15"/>
                                        </p:tgtEl>
                                      </p:cBhvr>
                                    </p:animEffect>
                                  </p:childTnLst>
                                </p:cTn>
                              </p:par>
                            </p:childTnLst>
                          </p:cTn>
                        </p:par>
                        <p:par>
                          <p:cTn id="53" fill="hold">
                            <p:stCondLst>
                              <p:cond delay="15000"/>
                            </p:stCondLst>
                            <p:childTnLst>
                              <p:par>
                                <p:cTn id="54" presetID="10" presetClass="entr" presetSubtype="0" fill="hold" grpId="0" nodeType="after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fade">
                                      <p:cBhvr>
                                        <p:cTn id="56" dur="2000"/>
                                        <p:tgtEl>
                                          <p:spTgt spid="28"/>
                                        </p:tgtEl>
                                      </p:cBhvr>
                                    </p:animEffect>
                                  </p:childTnLst>
                                </p:cTn>
                              </p:par>
                            </p:childTnLst>
                          </p:cTn>
                        </p:par>
                        <p:par>
                          <p:cTn id="57" fill="hold">
                            <p:stCondLst>
                              <p:cond delay="17000"/>
                            </p:stCondLst>
                            <p:childTnLst>
                              <p:par>
                                <p:cTn id="58" presetID="10" presetClass="entr" presetSubtype="0" fill="hold" grpId="0" nodeType="afterEffect">
                                  <p:stCondLst>
                                    <p:cond delay="0"/>
                                  </p:stCondLst>
                                  <p:childTnLst>
                                    <p:set>
                                      <p:cBhvr>
                                        <p:cTn id="59" dur="1" fill="hold">
                                          <p:stCondLst>
                                            <p:cond delay="0"/>
                                          </p:stCondLst>
                                        </p:cTn>
                                        <p:tgtEl>
                                          <p:spTgt spid="33"/>
                                        </p:tgtEl>
                                        <p:attrNameLst>
                                          <p:attrName>style.visibility</p:attrName>
                                        </p:attrNameLst>
                                      </p:cBhvr>
                                      <p:to>
                                        <p:strVal val="visible"/>
                                      </p:to>
                                    </p:set>
                                    <p:animEffect transition="in" filter="fade">
                                      <p:cBhvr>
                                        <p:cTn id="60" dur="2000"/>
                                        <p:tgtEl>
                                          <p:spTgt spid="33"/>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2000"/>
                                        <p:tgtEl>
                                          <p:spTgt spid="1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fade">
                                      <p:cBhvr>
                                        <p:cTn id="66" dur="2000"/>
                                        <p:tgtEl>
                                          <p:spTgt spid="21"/>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fade">
                                      <p:cBhvr>
                                        <p:cTn id="69" dur="2000"/>
                                        <p:tgtEl>
                                          <p:spTgt spid="20"/>
                                        </p:tgtEl>
                                      </p:cBhvr>
                                    </p:animEffect>
                                  </p:childTnLst>
                                </p:cTn>
                              </p:par>
                              <p:par>
                                <p:cTn id="70" presetID="10" presetClass="entr" presetSubtype="0" fill="hold" grpId="0" nodeType="with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fade">
                                      <p:cBhvr>
                                        <p:cTn id="72" dur="2000"/>
                                        <p:tgtEl>
                                          <p:spTgt spid="22"/>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fade">
                                      <p:cBhvr>
                                        <p:cTn id="75" dur="2000"/>
                                        <p:tgtEl>
                                          <p:spTgt spid="23"/>
                                        </p:tgtEl>
                                      </p:cBhvr>
                                    </p:animEffect>
                                  </p:childTnLst>
                                </p:cTn>
                              </p:par>
                            </p:childTnLst>
                          </p:cTn>
                        </p:par>
                        <p:par>
                          <p:cTn id="76" fill="hold">
                            <p:stCondLst>
                              <p:cond delay="19000"/>
                            </p:stCondLst>
                            <p:childTnLst>
                              <p:par>
                                <p:cTn id="77" presetID="10" presetClass="entr" presetSubtype="0" fill="hold" grpId="0" nodeType="afterEffect">
                                  <p:stCondLst>
                                    <p:cond delay="0"/>
                                  </p:stCondLst>
                                  <p:childTnLst>
                                    <p:set>
                                      <p:cBhvr>
                                        <p:cTn id="78" dur="1" fill="hold">
                                          <p:stCondLst>
                                            <p:cond delay="0"/>
                                          </p:stCondLst>
                                        </p:cTn>
                                        <p:tgtEl>
                                          <p:spTgt spid="26"/>
                                        </p:tgtEl>
                                        <p:attrNameLst>
                                          <p:attrName>style.visibility</p:attrName>
                                        </p:attrNameLst>
                                      </p:cBhvr>
                                      <p:to>
                                        <p:strVal val="visible"/>
                                      </p:to>
                                    </p:set>
                                    <p:animEffect transition="in" filter="fade">
                                      <p:cBhvr>
                                        <p:cTn id="79" dur="2000"/>
                                        <p:tgtEl>
                                          <p:spTgt spid="26"/>
                                        </p:tgtEl>
                                      </p:cBhvr>
                                    </p:animEffect>
                                  </p:childTnLst>
                                </p:cTn>
                              </p:par>
                            </p:childTnLst>
                          </p:cTn>
                        </p:par>
                        <p:par>
                          <p:cTn id="80" fill="hold">
                            <p:stCondLst>
                              <p:cond delay="21000"/>
                            </p:stCondLst>
                            <p:childTnLst>
                              <p:par>
                                <p:cTn id="81" presetID="10" presetClass="entr" presetSubtype="0" fill="hold" grpId="0" nodeType="afterEffect">
                                  <p:stCondLst>
                                    <p:cond delay="0"/>
                                  </p:stCondLst>
                                  <p:childTnLst>
                                    <p:set>
                                      <p:cBhvr>
                                        <p:cTn id="82" dur="1" fill="hold">
                                          <p:stCondLst>
                                            <p:cond delay="0"/>
                                          </p:stCondLst>
                                        </p:cTn>
                                        <p:tgtEl>
                                          <p:spTgt spid="31"/>
                                        </p:tgtEl>
                                        <p:attrNameLst>
                                          <p:attrName>style.visibility</p:attrName>
                                        </p:attrNameLst>
                                      </p:cBhvr>
                                      <p:to>
                                        <p:strVal val="visible"/>
                                      </p:to>
                                    </p:set>
                                    <p:animEffect transition="in" filter="fade">
                                      <p:cBhvr>
                                        <p:cTn id="83" dur="2000"/>
                                        <p:tgtEl>
                                          <p:spTgt spid="31"/>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34"/>
                                        </p:tgtEl>
                                        <p:attrNameLst>
                                          <p:attrName>style.visibility</p:attrName>
                                        </p:attrNameLst>
                                      </p:cBhvr>
                                      <p:to>
                                        <p:strVal val="visible"/>
                                      </p:to>
                                    </p:set>
                                    <p:animEffect transition="in" filter="fade">
                                      <p:cBhvr>
                                        <p:cTn id="86" dur="2000"/>
                                        <p:tgtEl>
                                          <p:spTgt spid="34"/>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29"/>
                                        </p:tgtEl>
                                        <p:attrNameLst>
                                          <p:attrName>style.visibility</p:attrName>
                                        </p:attrNameLst>
                                      </p:cBhvr>
                                      <p:to>
                                        <p:strVal val="visible"/>
                                      </p:to>
                                    </p:set>
                                    <p:animEffect transition="in" filter="fade">
                                      <p:cBhvr>
                                        <p:cTn id="89" dur="2000"/>
                                        <p:tgtEl>
                                          <p:spTgt spid="29"/>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fade">
                                      <p:cBhvr>
                                        <p:cTn id="92" dur="2000"/>
                                        <p:tgtEl>
                                          <p:spTgt spid="25"/>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4"/>
                                        </p:tgtEl>
                                        <p:attrNameLst>
                                          <p:attrName>style.visibility</p:attrName>
                                        </p:attrNameLst>
                                      </p:cBhvr>
                                      <p:to>
                                        <p:strVal val="visible"/>
                                      </p:to>
                                    </p:set>
                                    <p:animEffect transition="in" filter="fade">
                                      <p:cBhvr>
                                        <p:cTn id="95"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8373" grpId="0"/>
      <p:bldP spid="5" grpId="0" animBg="1"/>
      <p:bldP spid="7"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8" grpId="0" animBg="1"/>
      <p:bldP spid="29" grpId="0" animBg="1"/>
      <p:bldP spid="31" grpId="0" animBg="1"/>
      <p:bldP spid="33" grpId="0" animBg="1"/>
      <p:bldP spid="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4"/>
          <p:cNvSpPr txBox="1">
            <a:spLocks noChangeArrowheads="1"/>
          </p:cNvSpPr>
          <p:nvPr/>
        </p:nvSpPr>
        <p:spPr bwMode="auto">
          <a:xfrm>
            <a:off x="228600" y="168275"/>
            <a:ext cx="8686800" cy="6313488"/>
          </a:xfrm>
          <a:prstGeom prst="rect">
            <a:avLst/>
          </a:prstGeom>
          <a:noFill/>
          <a:ln w="9525">
            <a:noFill/>
            <a:miter lim="800000"/>
            <a:headEnd/>
            <a:tailEnd/>
          </a:ln>
        </p:spPr>
        <p:txBody>
          <a:bodyPr>
            <a:spAutoFit/>
          </a:bodyPr>
          <a:lstStyle/>
          <a:p>
            <a:pPr algn="r" rtl="1">
              <a:buFont typeface="Wingdings" pitchFamily="2" charset="2"/>
              <a:buChar char="v"/>
            </a:pPr>
            <a:r>
              <a:rPr lang="fa-IR" sz="3200">
                <a:latin typeface="Times New Roman" pitchFamily="18" charset="0"/>
                <a:cs typeface="B Compset" pitchFamily="2" charset="-78"/>
              </a:rPr>
              <a:t> خازن سطح</a:t>
            </a:r>
          </a:p>
          <a:p>
            <a:pPr algn="r" rtl="1"/>
            <a:endParaRPr lang="fa-IR" sz="800">
              <a:latin typeface="Times New Roman" pitchFamily="18" charset="0"/>
              <a:cs typeface="B Compset" pitchFamily="2" charset="-78"/>
            </a:endParaRPr>
          </a:p>
          <a:p>
            <a:pPr algn="just" rtl="1"/>
            <a:r>
              <a:rPr lang="fa-IR" sz="2800">
                <a:latin typeface="Times New Roman" pitchFamily="18" charset="0"/>
                <a:cs typeface="B Compset" pitchFamily="2" charset="-78"/>
              </a:rPr>
              <a:t>این منطقه ضخامتی برابر با </a:t>
            </a:r>
            <a:r>
              <a:rPr lang="en-US" sz="2800" i="1">
                <a:latin typeface="Times New Roman" pitchFamily="18" charset="0"/>
                <a:cs typeface="B Compset" pitchFamily="2" charset="-78"/>
              </a:rPr>
              <a:t>A</a:t>
            </a:r>
            <a:r>
              <a:rPr lang="en-US" sz="2800" i="1" baseline="30000">
                <a:latin typeface="Times New Roman" pitchFamily="18" charset="0"/>
                <a:cs typeface="B Compset" pitchFamily="2" charset="-78"/>
              </a:rPr>
              <a:t>ᴏ</a:t>
            </a:r>
            <a:r>
              <a:rPr lang="fa-IR" sz="2800">
                <a:latin typeface="Times New Roman" pitchFamily="18" charset="0"/>
                <a:cs typeface="B Compset" pitchFamily="2" charset="-78"/>
              </a:rPr>
              <a:t> 2، یعنی به قطر یک مولکول آب دارد. دی پلها در این منطقه به طور کامل جهت دار هستند، و در نتیجه ثابت دی الکتریک آب در این منطقه تفاوت زیادی با ثابت دی الکتریک معمول آب دارد. و مقدار آنرا در حد </a:t>
            </a:r>
            <a:r>
              <a:rPr lang="en-US" sz="2800" i="1">
                <a:latin typeface="Times New Roman" pitchFamily="18" charset="0"/>
                <a:cs typeface="B Compset" pitchFamily="2" charset="-78"/>
              </a:rPr>
              <a:t>6</a:t>
            </a:r>
            <a:r>
              <a:rPr lang="el-GR" sz="2800" i="1">
                <a:latin typeface="Times New Roman" pitchFamily="18" charset="0"/>
                <a:cs typeface="B Compset" pitchFamily="2" charset="-78"/>
              </a:rPr>
              <a:t>ε</a:t>
            </a:r>
            <a:r>
              <a:rPr lang="en-US" sz="2800" i="1" baseline="-25000">
                <a:latin typeface="Times New Roman" pitchFamily="18" charset="0"/>
                <a:cs typeface="B Compset" pitchFamily="2" charset="-78"/>
              </a:rPr>
              <a:t>o</a:t>
            </a:r>
            <a:r>
              <a:rPr lang="fa-IR" sz="2800">
                <a:latin typeface="Times New Roman" pitchFamily="18" charset="0"/>
                <a:cs typeface="B Compset" pitchFamily="2" charset="-78"/>
              </a:rPr>
              <a:t>، تخمین زده اند. ولی با این وجود این منطقه از </a:t>
            </a:r>
            <a:r>
              <a:rPr lang="en-US" sz="2800" i="1">
                <a:latin typeface="Times New Roman" pitchFamily="18" charset="0"/>
                <a:cs typeface="B Compset" pitchFamily="2" charset="-78"/>
              </a:rPr>
              <a:t>Double</a:t>
            </a:r>
            <a:r>
              <a:rPr lang="en-US" sz="2800">
                <a:latin typeface="Times New Roman" pitchFamily="18" charset="0"/>
                <a:cs typeface="B Compset" pitchFamily="2" charset="-78"/>
              </a:rPr>
              <a:t> </a:t>
            </a:r>
            <a:r>
              <a:rPr lang="en-US" sz="2800" i="1">
                <a:latin typeface="Times New Roman" pitchFamily="18" charset="0"/>
                <a:cs typeface="B Compset" pitchFamily="2" charset="-78"/>
              </a:rPr>
              <a:t>Layer</a:t>
            </a:r>
            <a:r>
              <a:rPr lang="fa-IR" sz="2800">
                <a:latin typeface="Times New Roman" pitchFamily="18" charset="0"/>
                <a:cs typeface="B Compset" pitchFamily="2" charset="-78"/>
              </a:rPr>
              <a:t>، هنوز به طور کامل شناخته شده نیست و اطلاعات ما در مورد آن ناقص است. از روابط کلاسیک مربوط به خازنها داریم.</a:t>
            </a:r>
          </a:p>
          <a:p>
            <a:pPr algn="just" rtl="1"/>
            <a:endParaRPr lang="fa-IR" sz="2800">
              <a:latin typeface="Times New Roman" pitchFamily="18" charset="0"/>
              <a:cs typeface="B Compset" pitchFamily="2" charset="-78"/>
            </a:endParaRPr>
          </a:p>
          <a:p>
            <a:pPr algn="just" rtl="1"/>
            <a:endParaRPr lang="fa-IR">
              <a:latin typeface="Times New Roman" pitchFamily="18" charset="0"/>
              <a:cs typeface="B Compset" pitchFamily="2" charset="-78"/>
            </a:endParaRPr>
          </a:p>
          <a:p>
            <a:pPr algn="just" rtl="1"/>
            <a:endParaRPr lang="fa-IR" sz="14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عبارت </a:t>
            </a:r>
            <a:r>
              <a:rPr lang="el-GR" sz="2800" i="1">
                <a:latin typeface="Times New Roman" pitchFamily="18" charset="0"/>
                <a:cs typeface="B Compset" pitchFamily="2" charset="-78"/>
              </a:rPr>
              <a:t>σ</a:t>
            </a:r>
            <a:r>
              <a:rPr lang="el-GR" sz="2800" i="1" baseline="-25000">
                <a:latin typeface="Times New Roman" pitchFamily="18" charset="0"/>
                <a:cs typeface="B Compset" pitchFamily="2" charset="-78"/>
              </a:rPr>
              <a:t>μ</a:t>
            </a:r>
            <a:r>
              <a:rPr lang="en-US" sz="2800" i="1">
                <a:latin typeface="Times New Roman" pitchFamily="18" charset="0"/>
                <a:cs typeface="B Compset" pitchFamily="2" charset="-78"/>
              </a:rPr>
              <a:t>d</a:t>
            </a:r>
            <a:r>
              <a:rPr lang="fa-IR" sz="2800">
                <a:latin typeface="Times New Roman" pitchFamily="18" charset="0"/>
                <a:cs typeface="B Compset" pitchFamily="2" charset="-78"/>
              </a:rPr>
              <a:t>، در معادله بالا به سهم بار دی پلهای سطح اشاره دارد. اگر </a:t>
            </a:r>
            <a:r>
              <a:rPr lang="el-GR" sz="2800" i="1">
                <a:latin typeface="Times New Roman" pitchFamily="18" charset="0"/>
                <a:cs typeface="B Compset" pitchFamily="2" charset="-78"/>
              </a:rPr>
              <a:t>μ</a:t>
            </a:r>
            <a:r>
              <a:rPr lang="fa-IR" sz="2800">
                <a:latin typeface="Times New Roman" pitchFamily="18" charset="0"/>
                <a:cs typeface="B Compset" pitchFamily="2" charset="-78"/>
              </a:rPr>
              <a:t> ممان دی پلها باشد و </a:t>
            </a:r>
            <a:r>
              <a:rPr lang="en-US" sz="2800">
                <a:latin typeface="Times New Roman" pitchFamily="18" charset="0"/>
                <a:cs typeface="B Compset" pitchFamily="2" charset="-78"/>
              </a:rPr>
              <a:t>n</a:t>
            </a:r>
            <a:r>
              <a:rPr lang="en-US" sz="2800" baseline="30000">
                <a:latin typeface="Times New Roman" pitchFamily="18" charset="0"/>
                <a:cs typeface="B Compset" pitchFamily="2" charset="-78"/>
              </a:rPr>
              <a:t>←</a:t>
            </a:r>
            <a:r>
              <a:rPr lang="fa-IR" sz="2800">
                <a:latin typeface="Times New Roman" pitchFamily="18" charset="0"/>
                <a:cs typeface="B Compset" pitchFamily="2" charset="-78"/>
              </a:rPr>
              <a:t> ، تعداد دی پلها با جهت گیری مثبت و </a:t>
            </a:r>
            <a:r>
              <a:rPr lang="en-US" sz="2800">
                <a:latin typeface="Times New Roman" pitchFamily="18" charset="0"/>
                <a:cs typeface="B Compset" pitchFamily="2" charset="-78"/>
              </a:rPr>
              <a:t>n</a:t>
            </a:r>
            <a:r>
              <a:rPr lang="en-US" sz="2800" baseline="30000">
                <a:latin typeface="Times New Roman" pitchFamily="18" charset="0"/>
                <a:cs typeface="B Compset" pitchFamily="2" charset="-78"/>
              </a:rPr>
              <a:t>→</a:t>
            </a:r>
            <a:r>
              <a:rPr lang="fa-IR" sz="2800">
                <a:latin typeface="Times New Roman" pitchFamily="18" charset="0"/>
                <a:cs typeface="B Compset" pitchFamily="2" charset="-78"/>
              </a:rPr>
              <a:t> ، تعداد دی پلها با جهت گیری منفی، در این صورت داریم.</a:t>
            </a:r>
          </a:p>
        </p:txBody>
      </p:sp>
      <p:sp>
        <p:nvSpPr>
          <p:cNvPr id="9" name="Rounded Rectangle 8"/>
          <p:cNvSpPr/>
          <p:nvPr/>
        </p:nvSpPr>
        <p:spPr>
          <a:xfrm>
            <a:off x="2000250" y="3429000"/>
            <a:ext cx="5072063" cy="1643063"/>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sp>
        <p:nvSpPr>
          <p:cNvPr id="4" name="Slide Number Placeholder 3"/>
          <p:cNvSpPr>
            <a:spLocks noGrp="1"/>
          </p:cNvSpPr>
          <p:nvPr>
            <p:ph type="sldNum" sz="quarter" idx="12"/>
          </p:nvPr>
        </p:nvSpPr>
        <p:spPr/>
        <p:txBody>
          <a:bodyPr/>
          <a:lstStyle/>
          <a:p>
            <a:pPr>
              <a:defRPr/>
            </a:pPr>
            <a:fld id="{BA61A612-7965-42ED-8E0C-A3840E951F5D}" type="slidenum">
              <a:rPr lang="en-US" smtClean="0"/>
              <a:pPr>
                <a:defRPr/>
              </a:pPr>
              <a:t>7</a:t>
            </a:fld>
            <a:endParaRPr lang="en-US"/>
          </a:p>
        </p:txBody>
      </p:sp>
      <p:graphicFrame>
        <p:nvGraphicFramePr>
          <p:cNvPr id="8" name="Object 5"/>
          <p:cNvGraphicFramePr>
            <a:graphicFrameLocks noChangeAspect="1"/>
          </p:cNvGraphicFramePr>
          <p:nvPr/>
        </p:nvGraphicFramePr>
        <p:xfrm>
          <a:off x="3143250" y="3500438"/>
          <a:ext cx="2954338" cy="600075"/>
        </p:xfrm>
        <a:graphic>
          <a:graphicData uri="http://schemas.openxmlformats.org/presentationml/2006/ole">
            <p:oleObj spid="_x0000_s15362" name="Equation" r:id="rId3" imgW="1866600" imgH="380880" progId="Equation.3">
              <p:embed/>
            </p:oleObj>
          </a:graphicData>
        </a:graphic>
      </p:graphicFrame>
      <p:graphicFrame>
        <p:nvGraphicFramePr>
          <p:cNvPr id="6" name="Object 3"/>
          <p:cNvGraphicFramePr>
            <a:graphicFrameLocks noChangeAspect="1"/>
          </p:cNvGraphicFramePr>
          <p:nvPr/>
        </p:nvGraphicFramePr>
        <p:xfrm>
          <a:off x="2714625" y="4354513"/>
          <a:ext cx="3859213" cy="620712"/>
        </p:xfrm>
        <a:graphic>
          <a:graphicData uri="http://schemas.openxmlformats.org/presentationml/2006/ole">
            <p:oleObj spid="_x0000_s15363" name="Equation" r:id="rId4" imgW="2438280" imgH="3934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20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2000"/>
                                        <p:tgtEl>
                                          <p:spTgt spid="8"/>
                                        </p:tgtEl>
                                      </p:cBhvr>
                                    </p:animEffect>
                                  </p:childTnLst>
                                </p:cTn>
                              </p:par>
                              <p:par>
                                <p:cTn id="14" presetID="10" presetClass="entr" presetSubtype="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6286500" y="5357813"/>
            <a:ext cx="2857500" cy="642937"/>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9820" name="Text Box 12"/>
          <p:cNvSpPr txBox="1">
            <a:spLocks noChangeArrowheads="1"/>
          </p:cNvSpPr>
          <p:nvPr/>
        </p:nvSpPr>
        <p:spPr bwMode="auto">
          <a:xfrm>
            <a:off x="357188" y="3143250"/>
            <a:ext cx="8786812" cy="3292475"/>
          </a:xfrm>
          <a:prstGeom prst="rect">
            <a:avLst/>
          </a:prstGeom>
          <a:noFill/>
          <a:ln w="9525">
            <a:noFill/>
            <a:miter lim="800000"/>
            <a:headEnd/>
            <a:tailEnd/>
          </a:ln>
        </p:spPr>
        <p:txBody>
          <a:bodyPr>
            <a:spAutoFit/>
          </a:bodyPr>
          <a:lstStyle/>
          <a:p>
            <a:pPr algn="just" rtl="1"/>
            <a:r>
              <a:rPr lang="fa-IR" sz="2800">
                <a:latin typeface="Calibri" pitchFamily="34" charset="0"/>
                <a:cs typeface="B Compset" pitchFamily="2" charset="-78"/>
              </a:rPr>
              <a:t>با فرض اینکه هیچ گونه جذب سطحی نداشته باشیم و سطح الکترود تماما توسط مولکول های آب پوشیده شده باشد، در این صورت با داشتن مقدار </a:t>
            </a:r>
            <a:r>
              <a:rPr lang="en-US" sz="2800">
                <a:latin typeface="Times New Roman" pitchFamily="18" charset="0"/>
                <a:cs typeface="Times New Roman" pitchFamily="18" charset="0"/>
              </a:rPr>
              <a:t>(n</a:t>
            </a:r>
            <a:r>
              <a:rPr lang="en-US" sz="2800" baseline="30000">
                <a:latin typeface="Times New Roman" pitchFamily="18" charset="0"/>
                <a:cs typeface="Times New Roman" pitchFamily="18" charset="0"/>
              </a:rPr>
              <a:t>→</a:t>
            </a:r>
            <a:r>
              <a:rPr lang="en-US" sz="2800">
                <a:latin typeface="Times New Roman" pitchFamily="18" charset="0"/>
                <a:cs typeface="Times New Roman" pitchFamily="18" charset="0"/>
              </a:rPr>
              <a:t> - n</a:t>
            </a:r>
            <a:r>
              <a:rPr lang="en-US" sz="2800" baseline="30000">
                <a:latin typeface="Times New Roman" pitchFamily="18" charset="0"/>
                <a:cs typeface="Times New Roman" pitchFamily="18" charset="0"/>
              </a:rPr>
              <a:t>←</a:t>
            </a:r>
            <a:r>
              <a:rPr lang="en-US" sz="2800">
                <a:latin typeface="Times New Roman" pitchFamily="18" charset="0"/>
                <a:cs typeface="Times New Roman" pitchFamily="18" charset="0"/>
              </a:rPr>
              <a:t>)</a:t>
            </a:r>
            <a:r>
              <a:rPr lang="fa-IR" sz="2800">
                <a:latin typeface="Calibri" pitchFamily="34" charset="0"/>
                <a:cs typeface="B Compset" pitchFamily="2" charset="-78"/>
              </a:rPr>
              <a:t>، می توان مقدار پتانسیل را در طول لایه سطحی بدست آورد. می دانیم که در هر واحد سطح الکترود به تعداد             ، مولکول آب وجود دارد. و اختلاف پتانسیل </a:t>
            </a:r>
            <a:r>
              <a:rPr lang="el-GR" sz="2800" i="1">
                <a:latin typeface="Times New Roman" pitchFamily="18" charset="0"/>
                <a:cs typeface="Times New Roman" pitchFamily="18" charset="0"/>
              </a:rPr>
              <a:t>ΔΦ</a:t>
            </a:r>
            <a:r>
              <a:rPr lang="en-US" sz="2800" i="1" baseline="-25000">
                <a:latin typeface="Times New Roman" pitchFamily="18" charset="0"/>
                <a:cs typeface="Zar" pitchFamily="2" charset="-78"/>
              </a:rPr>
              <a:t>s</a:t>
            </a:r>
            <a:r>
              <a:rPr lang="fa-IR" sz="2800">
                <a:latin typeface="Times New Roman" pitchFamily="18" charset="0"/>
                <a:cs typeface="B Compset" pitchFamily="2" charset="-78"/>
              </a:rPr>
              <a:t>، با توجه به جهت گیری دی پل ها در سطح می تواند از</a:t>
            </a:r>
          </a:p>
          <a:p>
            <a:pPr algn="just" rtl="1"/>
            <a:endParaRPr lang="fa-IR" sz="2800">
              <a:latin typeface="Times New Roman" pitchFamily="18" charset="0"/>
              <a:cs typeface="B Compset" pitchFamily="2" charset="-78"/>
            </a:endParaRPr>
          </a:p>
          <a:p>
            <a:pPr algn="just" rtl="1"/>
            <a:endParaRPr lang="fa-IR" sz="1200">
              <a:latin typeface="Times New Roman" pitchFamily="18" charset="0"/>
              <a:cs typeface="B Compset" pitchFamily="2" charset="-78"/>
            </a:endParaRPr>
          </a:p>
          <a:p>
            <a:pPr algn="just" rtl="1"/>
            <a:r>
              <a:rPr lang="fa-IR" sz="2800">
                <a:latin typeface="Times New Roman" pitchFamily="18" charset="0"/>
                <a:cs typeface="B Compset" pitchFamily="2" charset="-78"/>
              </a:rPr>
              <a:t>تغییر کند. </a:t>
            </a:r>
            <a:endParaRPr lang="en-US" sz="2800">
              <a:latin typeface="Calibri" pitchFamily="34" charset="0"/>
              <a:cs typeface="B Compset" pitchFamily="2" charset="-78"/>
            </a:endParaRPr>
          </a:p>
        </p:txBody>
      </p:sp>
      <p:sp>
        <p:nvSpPr>
          <p:cNvPr id="18" name="Rectangle 17"/>
          <p:cNvSpPr/>
          <p:nvPr/>
        </p:nvSpPr>
        <p:spPr>
          <a:xfrm>
            <a:off x="-6350" y="5357813"/>
            <a:ext cx="2857500" cy="642937"/>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ounded Rectangle 16"/>
          <p:cNvSpPr/>
          <p:nvPr/>
        </p:nvSpPr>
        <p:spPr>
          <a:xfrm>
            <a:off x="2286000" y="1643063"/>
            <a:ext cx="4500563" cy="142875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endParaRPr lang="en-US"/>
          </a:p>
        </p:txBody>
      </p:sp>
      <p:sp>
        <p:nvSpPr>
          <p:cNvPr id="16" name="Rounded Rectangle 15"/>
          <p:cNvSpPr/>
          <p:nvPr/>
        </p:nvSpPr>
        <p:spPr>
          <a:xfrm>
            <a:off x="2786063" y="285750"/>
            <a:ext cx="3357562" cy="100012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119825" name="Object 17"/>
          <p:cNvGraphicFramePr>
            <a:graphicFrameLocks noChangeAspect="1"/>
          </p:cNvGraphicFramePr>
          <p:nvPr/>
        </p:nvGraphicFramePr>
        <p:xfrm>
          <a:off x="3000375" y="428625"/>
          <a:ext cx="2928938" cy="695325"/>
        </p:xfrm>
        <a:graphic>
          <a:graphicData uri="http://schemas.openxmlformats.org/presentationml/2006/ole">
            <p:oleObj spid="_x0000_s16386" name="Equation" r:id="rId3" imgW="1803240" imgH="431640" progId="Equation.3">
              <p:embed/>
            </p:oleObj>
          </a:graphicData>
        </a:graphic>
      </p:graphicFrame>
      <p:graphicFrame>
        <p:nvGraphicFramePr>
          <p:cNvPr id="119826" name="Object 18"/>
          <p:cNvGraphicFramePr>
            <a:graphicFrameLocks noChangeAspect="1"/>
          </p:cNvGraphicFramePr>
          <p:nvPr/>
        </p:nvGraphicFramePr>
        <p:xfrm>
          <a:off x="2500313" y="1714500"/>
          <a:ext cx="4071937" cy="1285875"/>
        </p:xfrm>
        <a:graphic>
          <a:graphicData uri="http://schemas.openxmlformats.org/presentationml/2006/ole">
            <p:oleObj spid="_x0000_s16387" name="Equation" r:id="rId4" imgW="2450880" imgH="838080" progId="Equation.3">
              <p:embed/>
            </p:oleObj>
          </a:graphicData>
        </a:graphic>
      </p:graphicFrame>
      <p:sp>
        <p:nvSpPr>
          <p:cNvPr id="38927" name="Slide Number Placeholder 16"/>
          <p:cNvSpPr>
            <a:spLocks noGrp="1"/>
          </p:cNvSpPr>
          <p:nvPr>
            <p:ph type="sldNum" sz="quarter" idx="12"/>
          </p:nvPr>
        </p:nvSpPr>
        <p:spPr/>
        <p:txBody>
          <a:bodyPr/>
          <a:lstStyle/>
          <a:p>
            <a:pPr>
              <a:defRPr/>
            </a:pPr>
            <a:fld id="{E24E5570-3356-467A-A637-0311D54CB7F8}" type="slidenum">
              <a:rPr lang="en-US"/>
              <a:pPr>
                <a:defRPr/>
              </a:pPr>
              <a:t>8</a:t>
            </a:fld>
            <a:endParaRPr lang="en-US" dirty="0"/>
          </a:p>
        </p:txBody>
      </p:sp>
      <p:graphicFrame>
        <p:nvGraphicFramePr>
          <p:cNvPr id="2" name="Object 4"/>
          <p:cNvGraphicFramePr>
            <a:graphicFrameLocks noChangeAspect="1"/>
          </p:cNvGraphicFramePr>
          <p:nvPr/>
        </p:nvGraphicFramePr>
        <p:xfrm>
          <a:off x="4483100" y="4429125"/>
          <a:ext cx="1160463" cy="407988"/>
        </p:xfrm>
        <a:graphic>
          <a:graphicData uri="http://schemas.openxmlformats.org/presentationml/2006/ole">
            <p:oleObj spid="_x0000_s16388" name="Equation" r:id="rId5" imgW="1015920" imgH="342720" progId="Equation.3">
              <p:embed/>
            </p:oleObj>
          </a:graphicData>
        </a:graphic>
      </p:graphicFrame>
      <p:graphicFrame>
        <p:nvGraphicFramePr>
          <p:cNvPr id="4" name="Object 11"/>
          <p:cNvGraphicFramePr>
            <a:graphicFrameLocks noChangeAspect="1"/>
          </p:cNvGraphicFramePr>
          <p:nvPr/>
        </p:nvGraphicFramePr>
        <p:xfrm>
          <a:off x="6357938" y="5429250"/>
          <a:ext cx="2089150" cy="482600"/>
        </p:xfrm>
        <a:graphic>
          <a:graphicData uri="http://schemas.openxmlformats.org/presentationml/2006/ole">
            <p:oleObj spid="_x0000_s16389" name="Equation" r:id="rId6" imgW="1828800" imgH="406080" progId="Equation.3">
              <p:embed/>
            </p:oleObj>
          </a:graphicData>
        </a:graphic>
      </p:graphicFrame>
      <p:graphicFrame>
        <p:nvGraphicFramePr>
          <p:cNvPr id="5" name="Object 12"/>
          <p:cNvGraphicFramePr>
            <a:graphicFrameLocks noChangeAspect="1"/>
          </p:cNvGraphicFramePr>
          <p:nvPr/>
        </p:nvGraphicFramePr>
        <p:xfrm>
          <a:off x="714375" y="5429250"/>
          <a:ext cx="2089150" cy="482600"/>
        </p:xfrm>
        <a:graphic>
          <a:graphicData uri="http://schemas.openxmlformats.org/presentationml/2006/ole">
            <p:oleObj spid="_x0000_s16390" name="Equation" r:id="rId7" imgW="1828800" imgH="406080" progId="Equation.3">
              <p:embed/>
            </p:oleObj>
          </a:graphicData>
        </a:graphic>
      </p:graphicFrame>
      <p:cxnSp>
        <p:nvCxnSpPr>
          <p:cNvPr id="14" name="Straight Arrow Connector 13"/>
          <p:cNvCxnSpPr/>
          <p:nvPr/>
        </p:nvCxnSpPr>
        <p:spPr>
          <a:xfrm>
            <a:off x="3071813" y="5856288"/>
            <a:ext cx="3000375" cy="1587"/>
          </a:xfrm>
          <a:prstGeom prst="straightConnector1">
            <a:avLst/>
          </a:prstGeom>
          <a:ln w="38100">
            <a:solidFill>
              <a:srgbClr val="FF0000"/>
            </a:solidFill>
            <a:headEnd type="arrow"/>
            <a:tailEnd type="arrow"/>
          </a:ln>
        </p:spPr>
        <p:style>
          <a:lnRef idx="1">
            <a:schemeClr val="accent1"/>
          </a:lnRef>
          <a:fillRef idx="0">
            <a:schemeClr val="accent1"/>
          </a:fillRef>
          <a:effectRef idx="0">
            <a:schemeClr val="accent1"/>
          </a:effectRef>
          <a:fontRef idx="minor">
            <a:schemeClr val="tx1"/>
          </a:fontRef>
        </p:style>
      </p:cxnSp>
      <p:graphicFrame>
        <p:nvGraphicFramePr>
          <p:cNvPr id="6" name="Object 13"/>
          <p:cNvGraphicFramePr>
            <a:graphicFrameLocks noChangeAspect="1"/>
          </p:cNvGraphicFramePr>
          <p:nvPr/>
        </p:nvGraphicFramePr>
        <p:xfrm>
          <a:off x="4143375" y="5357813"/>
          <a:ext cx="623888" cy="452437"/>
        </p:xfrm>
        <a:graphic>
          <a:graphicData uri="http://schemas.openxmlformats.org/presentationml/2006/ole">
            <p:oleObj spid="_x0000_s16391" name="Equation" r:id="rId8" imgW="545760" imgH="380880" progId="Equation.3">
              <p:embed/>
            </p:oleObj>
          </a:graphicData>
        </a:graphic>
      </p:graphicFrame>
      <p:sp>
        <p:nvSpPr>
          <p:cNvPr id="20" name="Rectangle 19"/>
          <p:cNvSpPr/>
          <p:nvPr/>
        </p:nvSpPr>
        <p:spPr>
          <a:xfrm>
            <a:off x="428625" y="2000250"/>
            <a:ext cx="8286750" cy="31432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1">
              <a:lnSpc>
                <a:spcPct val="150000"/>
              </a:lnSpc>
              <a:defRPr/>
            </a:pPr>
            <a:r>
              <a:rPr lang="fa-IR" sz="2800" dirty="0">
                <a:latin typeface="Times New Roman" pitchFamily="18" charset="0"/>
                <a:cs typeface="B Compset" pitchFamily="2" charset="-78"/>
              </a:rPr>
              <a:t>در صورتی که مقادیر </a:t>
            </a:r>
            <a:r>
              <a:rPr lang="en-US" sz="2800" dirty="0">
                <a:latin typeface="Times New Roman" pitchFamily="18" charset="0"/>
                <a:cs typeface="B Compset" pitchFamily="2" charset="-78"/>
              </a:rPr>
              <a:t>d = 2A°</a:t>
            </a:r>
            <a:r>
              <a:rPr lang="fa-IR" sz="2800" dirty="0">
                <a:latin typeface="Times New Roman" pitchFamily="18" charset="0"/>
                <a:cs typeface="B Compset" pitchFamily="2" charset="-78"/>
              </a:rPr>
              <a:t> و </a:t>
            </a:r>
            <a:r>
              <a:rPr lang="el-GR" sz="2800" dirty="0">
                <a:latin typeface="Times New Roman" pitchFamily="18" charset="0"/>
                <a:cs typeface="B Compset" pitchFamily="2" charset="-78"/>
              </a:rPr>
              <a:t>μ</a:t>
            </a:r>
            <a:r>
              <a:rPr lang="en-US" sz="2800" dirty="0">
                <a:latin typeface="Times New Roman" pitchFamily="18" charset="0"/>
                <a:cs typeface="B Compset" pitchFamily="2" charset="-78"/>
              </a:rPr>
              <a:t> = 0.62×10</a:t>
            </a:r>
            <a:r>
              <a:rPr lang="en-US" sz="2800" baseline="30000" dirty="0">
                <a:latin typeface="Times New Roman" pitchFamily="18" charset="0"/>
                <a:cs typeface="B Compset" pitchFamily="2" charset="-78"/>
              </a:rPr>
              <a:t>-29</a:t>
            </a:r>
            <a:r>
              <a:rPr lang="fa-IR" sz="2800" dirty="0">
                <a:latin typeface="Times New Roman" pitchFamily="18" charset="0"/>
                <a:cs typeface="B Compset" pitchFamily="2" charset="-78"/>
              </a:rPr>
              <a:t> را در روابط بالا جایگذاری نماییم، مقدار </a:t>
            </a:r>
            <a:r>
              <a:rPr lang="el-GR" sz="2800" dirty="0">
                <a:solidFill>
                  <a:srgbClr val="FF0000"/>
                </a:solidFill>
                <a:latin typeface="Times New Roman" pitchFamily="18" charset="0"/>
                <a:cs typeface="B Compset" pitchFamily="2" charset="-78"/>
              </a:rPr>
              <a:t>ΔΦ</a:t>
            </a:r>
            <a:r>
              <a:rPr lang="en-US" sz="2800" baseline="-25000" dirty="0">
                <a:solidFill>
                  <a:srgbClr val="FF0000"/>
                </a:solidFill>
                <a:latin typeface="Times New Roman" pitchFamily="18" charset="0"/>
                <a:cs typeface="B Compset" pitchFamily="2" charset="-78"/>
              </a:rPr>
              <a:t>s</a:t>
            </a:r>
            <a:r>
              <a:rPr lang="fa-IR" sz="2800" dirty="0">
                <a:solidFill>
                  <a:srgbClr val="FF0000"/>
                </a:solidFill>
                <a:latin typeface="Times New Roman" pitchFamily="18" charset="0"/>
                <a:cs typeface="B Compset" pitchFamily="2" charset="-78"/>
              </a:rPr>
              <a:t> </a:t>
            </a:r>
            <a:r>
              <a:rPr lang="fa-IR" sz="2800" dirty="0">
                <a:latin typeface="Times New Roman" pitchFamily="18" charset="0"/>
                <a:cs typeface="B Compset" pitchFamily="2" charset="-78"/>
              </a:rPr>
              <a:t>، می تواند از </a:t>
            </a:r>
            <a:r>
              <a:rPr lang="en-US" sz="2800" dirty="0">
                <a:solidFill>
                  <a:srgbClr val="FF0000"/>
                </a:solidFill>
                <a:latin typeface="Times New Roman" pitchFamily="18" charset="0"/>
                <a:cs typeface="B Compset" pitchFamily="2" charset="-78"/>
              </a:rPr>
              <a:t>-3.36V</a:t>
            </a:r>
            <a:r>
              <a:rPr lang="fa-IR" sz="2800" dirty="0">
                <a:solidFill>
                  <a:srgbClr val="FF0000"/>
                </a:solidFill>
                <a:latin typeface="Times New Roman" pitchFamily="18" charset="0"/>
                <a:cs typeface="B Compset" pitchFamily="2" charset="-78"/>
              </a:rPr>
              <a:t>  </a:t>
            </a:r>
            <a:r>
              <a:rPr lang="fa-IR" sz="2800" dirty="0">
                <a:latin typeface="Times New Roman" pitchFamily="18" charset="0"/>
                <a:cs typeface="B Compset" pitchFamily="2" charset="-78"/>
              </a:rPr>
              <a:t>تا  </a:t>
            </a:r>
            <a:r>
              <a:rPr lang="en-US" sz="2800" dirty="0">
                <a:solidFill>
                  <a:srgbClr val="FF0000"/>
                </a:solidFill>
                <a:latin typeface="Times New Roman" pitchFamily="18" charset="0"/>
                <a:cs typeface="B Compset" pitchFamily="2" charset="-78"/>
              </a:rPr>
              <a:t>+3.36V</a:t>
            </a:r>
            <a:r>
              <a:rPr lang="fa-IR" sz="2800" dirty="0">
                <a:latin typeface="Times New Roman" pitchFamily="18" charset="0"/>
                <a:cs typeface="B Compset" pitchFamily="2" charset="-78"/>
              </a:rPr>
              <a:t>  تغییر کند. پس نحوه توزیع دی پل های روی سطح الکترود تعیین کننده مقدار پتانسیل سطح است.</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19825"/>
                                        </p:tgtEl>
                                        <p:attrNameLst>
                                          <p:attrName>style.visibility</p:attrName>
                                        </p:attrNameLst>
                                      </p:cBhvr>
                                      <p:to>
                                        <p:strVal val="visible"/>
                                      </p:to>
                                    </p:set>
                                    <p:animEffect transition="in" filter="fade">
                                      <p:cBhvr>
                                        <p:cTn id="7" dur="2000"/>
                                        <p:tgtEl>
                                          <p:spTgt spid="11982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20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119826"/>
                                        </p:tgtEl>
                                        <p:attrNameLst>
                                          <p:attrName>style.visibility</p:attrName>
                                        </p:attrNameLst>
                                      </p:cBhvr>
                                      <p:to>
                                        <p:strVal val="visible"/>
                                      </p:to>
                                    </p:set>
                                    <p:animEffect transition="in" filter="fade">
                                      <p:cBhvr>
                                        <p:cTn id="13" dur="2000"/>
                                        <p:tgtEl>
                                          <p:spTgt spid="11982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2000"/>
                                        <p:tgtEl>
                                          <p:spTgt spid="1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9820"/>
                                        </p:tgtEl>
                                        <p:attrNameLst>
                                          <p:attrName>style.visibility</p:attrName>
                                        </p:attrNameLst>
                                      </p:cBhvr>
                                      <p:to>
                                        <p:strVal val="visible"/>
                                      </p:to>
                                    </p:set>
                                    <p:animEffect transition="in" filter="fade">
                                      <p:cBhvr>
                                        <p:cTn id="19" dur="2000"/>
                                        <p:tgtEl>
                                          <p:spTgt spid="119820"/>
                                        </p:tgtEl>
                                      </p:cBhvr>
                                    </p:animEffect>
                                  </p:childTnLst>
                                </p:cTn>
                              </p:par>
                              <p:par>
                                <p:cTn id="20" presetID="10" presetClass="entr" presetSubtype="0" fill="hold" nodeType="with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childTnLst>
                                </p:cTn>
                              </p:par>
                              <p:par>
                                <p:cTn id="23" presetID="10" presetClass="entr" presetSubtype="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2000"/>
                                        <p:tgtEl>
                                          <p:spTgt spid="4"/>
                                        </p:tgtEl>
                                      </p:cBhvr>
                                    </p:animEffect>
                                  </p:childTnLst>
                                </p:cTn>
                              </p:par>
                              <p:par>
                                <p:cTn id="26" presetID="10"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2000"/>
                                        <p:tgtEl>
                                          <p:spTgt spid="5"/>
                                        </p:tgtEl>
                                      </p:cBhvr>
                                    </p:animEffect>
                                  </p:childTnLst>
                                </p:cTn>
                              </p:par>
                              <p:par>
                                <p:cTn id="29" presetID="10" presetClass="entr" presetSubtype="0" fill="hold"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2000"/>
                                        <p:tgtEl>
                                          <p:spTgt spid="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fade">
                                      <p:cBhvr>
                                        <p:cTn id="34" dur="2000"/>
                                        <p:tgtEl>
                                          <p:spTgt spid="1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fade">
                                      <p:cBhvr>
                                        <p:cTn id="37" dur="2000"/>
                                        <p:tgtEl>
                                          <p:spTgt spid="18"/>
                                        </p:tgtEl>
                                      </p:cBhvr>
                                    </p:animEffect>
                                  </p:childTnLst>
                                </p:cTn>
                              </p:par>
                              <p:par>
                                <p:cTn id="38" presetID="10" presetClass="entr" presetSubtype="0" fill="hold" nodeType="with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fade">
                                      <p:cBhvr>
                                        <p:cTn id="40" dur="2000"/>
                                        <p:tgtEl>
                                          <p:spTgt spid="1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fade">
                                      <p:cBhvr>
                                        <p:cTn id="45"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19820" grpId="0"/>
      <p:bldP spid="18" grpId="0" animBg="1"/>
      <p:bldP spid="17" grpId="0" animBg="1"/>
      <p:bldP spid="16" grpId="0" animBg="1"/>
      <p:bldP spid="2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Text Box 5"/>
          <p:cNvSpPr txBox="1">
            <a:spLocks noChangeArrowheads="1"/>
          </p:cNvSpPr>
          <p:nvPr/>
        </p:nvSpPr>
        <p:spPr bwMode="auto">
          <a:xfrm>
            <a:off x="152400" y="136525"/>
            <a:ext cx="8839200" cy="5816600"/>
          </a:xfrm>
          <a:prstGeom prst="rect">
            <a:avLst/>
          </a:prstGeom>
          <a:noFill/>
          <a:ln w="9525">
            <a:noFill/>
            <a:miter lim="800000"/>
            <a:headEnd/>
            <a:tailEnd/>
          </a:ln>
        </p:spPr>
        <p:txBody>
          <a:bodyPr>
            <a:spAutoFit/>
          </a:bodyPr>
          <a:lstStyle/>
          <a:p>
            <a:pPr algn="r" rtl="1">
              <a:buFont typeface="Wingdings" pitchFamily="2" charset="2"/>
              <a:buChar char="v"/>
            </a:pPr>
            <a:r>
              <a:rPr lang="fa-IR" sz="3200">
                <a:latin typeface="Times New Roman" pitchFamily="18" charset="0"/>
                <a:cs typeface="B Compset" pitchFamily="2" charset="-78"/>
              </a:rPr>
              <a:t> خازن هلمولتز</a:t>
            </a:r>
          </a:p>
          <a:p>
            <a:pPr algn="r" rtl="1"/>
            <a:endParaRPr lang="fa-IR" sz="2800">
              <a:latin typeface="Times New Roman" pitchFamily="18" charset="0"/>
              <a:cs typeface="B Compset" pitchFamily="2" charset="-78"/>
            </a:endParaRPr>
          </a:p>
          <a:p>
            <a:pPr algn="just" rtl="1"/>
            <a:r>
              <a:rPr lang="fa-IR" sz="2800">
                <a:latin typeface="Times New Roman" pitchFamily="18" charset="0"/>
                <a:cs typeface="B Compset" pitchFamily="2" charset="-78"/>
              </a:rPr>
              <a:t>ضخامت این لایه به اندازه شعاع یون سلواته شده است. با توجه به این نکته که هر یون بسته به خواص شیمی فیزیکی خود می تواند چندین لایه سلواته شود و تعداد مولکول های حلال که یون را احاطه می کنند نیز از یونی به یون دیگر متفاوت است، ضخامت لایه هلمولتز می تواند از </a:t>
            </a:r>
            <a:r>
              <a:rPr lang="en-US" sz="2400">
                <a:solidFill>
                  <a:srgbClr val="FF0000"/>
                </a:solidFill>
                <a:latin typeface="Times New Roman" pitchFamily="18" charset="0"/>
                <a:cs typeface="B Compset" pitchFamily="2" charset="-78"/>
              </a:rPr>
              <a:t>3A°</a:t>
            </a:r>
            <a:r>
              <a:rPr lang="fa-IR" sz="2800">
                <a:latin typeface="Times New Roman" pitchFamily="18" charset="0"/>
                <a:cs typeface="B Compset" pitchFamily="2" charset="-78"/>
              </a:rPr>
              <a:t> تا </a:t>
            </a:r>
            <a:r>
              <a:rPr lang="en-US" sz="2400">
                <a:solidFill>
                  <a:srgbClr val="FF0000"/>
                </a:solidFill>
                <a:latin typeface="Times New Roman" pitchFamily="18" charset="0"/>
                <a:cs typeface="B Compset" pitchFamily="2" charset="-78"/>
              </a:rPr>
              <a:t>10A°</a:t>
            </a:r>
            <a:r>
              <a:rPr lang="fa-IR" sz="2800">
                <a:solidFill>
                  <a:srgbClr val="FF0000"/>
                </a:solidFill>
                <a:latin typeface="Times New Roman" pitchFamily="18" charset="0"/>
                <a:cs typeface="B Compset" pitchFamily="2" charset="-78"/>
              </a:rPr>
              <a:t> </a:t>
            </a:r>
            <a:r>
              <a:rPr lang="fa-IR" sz="2800">
                <a:latin typeface="Times New Roman" pitchFamily="18" charset="0"/>
                <a:cs typeface="B Compset" pitchFamily="2" charset="-78"/>
              </a:rPr>
              <a:t>متغییر باشد.</a:t>
            </a:r>
          </a:p>
          <a:p>
            <a:pPr algn="r" rtl="1"/>
            <a:r>
              <a:rPr lang="fa-IR" sz="2800">
                <a:latin typeface="Times New Roman" pitchFamily="18" charset="0"/>
                <a:cs typeface="B Compset" pitchFamily="2" charset="-78"/>
              </a:rPr>
              <a:t>با توجه به اینکه مولکولهای آب در این منطقه در یک جهت قرار گرفته اند، ثابت دی الکتریک آب در این منطقه کمتر یا نزدیک به مقدار ثابت دی الکتریک آب خواهد بود. ( </a:t>
            </a:r>
            <a:r>
              <a:rPr lang="en-US" sz="2400" i="1">
                <a:latin typeface="Times New Roman" pitchFamily="18" charset="0"/>
                <a:cs typeface="B Compset" pitchFamily="2" charset="-78"/>
              </a:rPr>
              <a:t>80</a:t>
            </a:r>
            <a:r>
              <a:rPr lang="el-GR" sz="2400" i="1">
                <a:latin typeface="Times New Roman" pitchFamily="18" charset="0"/>
                <a:cs typeface="B Compset" pitchFamily="2" charset="-78"/>
              </a:rPr>
              <a:t>ε</a:t>
            </a:r>
            <a:r>
              <a:rPr lang="en-US" sz="2400" i="1" baseline="-25000">
                <a:latin typeface="Times New Roman" pitchFamily="18" charset="0"/>
                <a:cs typeface="B Compset" pitchFamily="2" charset="-78"/>
              </a:rPr>
              <a:t>o</a:t>
            </a:r>
            <a:r>
              <a:rPr lang="fa-IR" sz="2400" i="1" baseline="-25000">
                <a:latin typeface="Times New Roman" pitchFamily="18" charset="0"/>
                <a:cs typeface="B Compset" pitchFamily="2" charset="-78"/>
              </a:rPr>
              <a:t> </a:t>
            </a:r>
            <a:r>
              <a:rPr lang="fa-IR" sz="2800">
                <a:latin typeface="Times New Roman" pitchFamily="18" charset="0"/>
                <a:cs typeface="B Compset" pitchFamily="2" charset="-78"/>
              </a:rPr>
              <a:t>)</a:t>
            </a:r>
          </a:p>
          <a:p>
            <a:pPr algn="just" rtl="1"/>
            <a:r>
              <a:rPr lang="fa-IR" sz="2800">
                <a:latin typeface="Times New Roman" pitchFamily="18" charset="0"/>
                <a:cs typeface="B Compset" pitchFamily="2" charset="-78"/>
              </a:rPr>
              <a:t>در صورتیکه خازن هلمولتز را با یک خازن فلزی شبیه سازی نماییم. ضخامت لایه هلمولتز را حد وسط مقادیر ممکن در نظر بگیریم و مقدار ثابت دی الکتریک آب را برابر با  </a:t>
            </a:r>
            <a:r>
              <a:rPr lang="el-GR" sz="2400" i="1">
                <a:latin typeface="Times New Roman" pitchFamily="18" charset="0"/>
                <a:cs typeface="B Compset" pitchFamily="2" charset="-78"/>
              </a:rPr>
              <a:t>ε</a:t>
            </a:r>
            <a:r>
              <a:rPr lang="en-US" sz="2400" i="1" baseline="-25000">
                <a:latin typeface="Times New Roman" pitchFamily="18" charset="0"/>
                <a:cs typeface="B Compset" pitchFamily="2" charset="-78"/>
              </a:rPr>
              <a:t>H</a:t>
            </a:r>
            <a:r>
              <a:rPr lang="en-US" sz="2400" i="1">
                <a:latin typeface="Times New Roman" pitchFamily="18" charset="0"/>
                <a:cs typeface="B Compset" pitchFamily="2" charset="-78"/>
              </a:rPr>
              <a:t>=40</a:t>
            </a:r>
            <a:r>
              <a:rPr lang="el-GR" sz="2400" i="1">
                <a:latin typeface="Times New Roman" pitchFamily="18" charset="0"/>
                <a:cs typeface="B Compset" pitchFamily="2" charset="-78"/>
              </a:rPr>
              <a:t>ε</a:t>
            </a:r>
            <a:r>
              <a:rPr lang="en-US" sz="2400" i="1" baseline="-25000">
                <a:latin typeface="Times New Roman" pitchFamily="18" charset="0"/>
                <a:cs typeface="B Compset" pitchFamily="2" charset="-78"/>
              </a:rPr>
              <a:t>o</a:t>
            </a:r>
            <a:r>
              <a:rPr lang="fa-IR" sz="2400">
                <a:latin typeface="Times New Roman" pitchFamily="18" charset="0"/>
                <a:cs typeface="B Compset" pitchFamily="2" charset="-78"/>
              </a:rPr>
              <a:t> </a:t>
            </a:r>
            <a:r>
              <a:rPr lang="fa-IR" sz="2800">
                <a:latin typeface="Times New Roman" pitchFamily="18" charset="0"/>
                <a:cs typeface="B Compset" pitchFamily="2" charset="-78"/>
              </a:rPr>
              <a:t>،</a:t>
            </a:r>
            <a:r>
              <a:rPr lang="en-US" sz="2800" i="1">
                <a:latin typeface="Times New Roman" pitchFamily="18" charset="0"/>
                <a:cs typeface="B Compset" pitchFamily="2" charset="-78"/>
              </a:rPr>
              <a:t> </a:t>
            </a:r>
            <a:r>
              <a:rPr lang="en-US" sz="2400" i="1">
                <a:latin typeface="Times New Roman" pitchFamily="18" charset="0"/>
                <a:cs typeface="B Compset" pitchFamily="2" charset="-78"/>
              </a:rPr>
              <a:t>3.54×10</a:t>
            </a:r>
            <a:r>
              <a:rPr lang="en-US" sz="2400" i="1" baseline="30000">
                <a:latin typeface="Times New Roman" pitchFamily="18" charset="0"/>
                <a:cs typeface="B Compset" pitchFamily="2" charset="-78"/>
              </a:rPr>
              <a:t>-10</a:t>
            </a:r>
            <a:r>
              <a:rPr lang="en-US" sz="2400" i="1">
                <a:latin typeface="Times New Roman" pitchFamily="18" charset="0"/>
                <a:cs typeface="B Compset" pitchFamily="2" charset="-78"/>
              </a:rPr>
              <a:t>faradcm</a:t>
            </a:r>
            <a:r>
              <a:rPr lang="en-US" sz="2400" i="1" baseline="30000">
                <a:latin typeface="Times New Roman" pitchFamily="18" charset="0"/>
                <a:cs typeface="B Compset" pitchFamily="2" charset="-78"/>
              </a:rPr>
              <a:t>-1</a:t>
            </a:r>
            <a:r>
              <a:rPr lang="fa-IR" sz="3200" i="1">
                <a:latin typeface="Times New Roman" pitchFamily="18" charset="0"/>
                <a:cs typeface="B Compset" pitchFamily="2" charset="-78"/>
              </a:rPr>
              <a:t>، </a:t>
            </a:r>
            <a:r>
              <a:rPr lang="fa-IR" sz="2800">
                <a:latin typeface="Times New Roman" pitchFamily="18" charset="0"/>
                <a:cs typeface="B Compset" pitchFamily="2" charset="-78"/>
              </a:rPr>
              <a:t>قرار دهیم. مقدار ظرفیت کل یا دیفرانسیل خازن هلمولتز از طریق رابطه زیر بدست خواهد آمد.</a:t>
            </a:r>
          </a:p>
        </p:txBody>
      </p:sp>
      <p:sp>
        <p:nvSpPr>
          <p:cNvPr id="78852" name="Slide Number Placeholder 5"/>
          <p:cNvSpPr>
            <a:spLocks noGrp="1"/>
          </p:cNvSpPr>
          <p:nvPr>
            <p:ph type="sldNum" sz="quarter" idx="12"/>
          </p:nvPr>
        </p:nvSpPr>
        <p:spPr/>
        <p:txBody>
          <a:bodyPr/>
          <a:lstStyle/>
          <a:p>
            <a:pPr>
              <a:defRPr/>
            </a:pPr>
            <a:fld id="{51BC65B4-CB5A-4D79-BDDE-269CD70AE881}" type="slidenum">
              <a:rPr lang="en-US"/>
              <a:pPr>
                <a:defRPr/>
              </a:pPr>
              <a:t>9</a:t>
            </a:fld>
            <a:endParaRPr lang="en-US"/>
          </a:p>
        </p:txBody>
      </p:sp>
      <p:sp>
        <p:nvSpPr>
          <p:cNvPr id="7" name="Rectangle 6"/>
          <p:cNvSpPr/>
          <p:nvPr/>
        </p:nvSpPr>
        <p:spPr>
          <a:xfrm>
            <a:off x="2928938" y="5857875"/>
            <a:ext cx="3143250" cy="714375"/>
          </a:xfrm>
          <a:prstGeom prst="rec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n-US"/>
          </a:p>
        </p:txBody>
      </p:sp>
      <p:graphicFrame>
        <p:nvGraphicFramePr>
          <p:cNvPr id="3" name="Object 6"/>
          <p:cNvGraphicFramePr>
            <a:graphicFrameLocks noChangeAspect="1"/>
          </p:cNvGraphicFramePr>
          <p:nvPr/>
        </p:nvGraphicFramePr>
        <p:xfrm>
          <a:off x="3571875" y="6000750"/>
          <a:ext cx="2074863" cy="436563"/>
        </p:xfrm>
        <a:graphic>
          <a:graphicData uri="http://schemas.openxmlformats.org/presentationml/2006/ole">
            <p:oleObj spid="_x0000_s17410" name="Equation" r:id="rId3" imgW="1815840" imgH="36828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9397"/>
                                        </p:tgtEl>
                                        <p:attrNameLst>
                                          <p:attrName>style.visibility</p:attrName>
                                        </p:attrNameLst>
                                      </p:cBhvr>
                                      <p:to>
                                        <p:strVal val="visible"/>
                                      </p:to>
                                    </p:set>
                                    <p:animEffect transition="in" filter="fade">
                                      <p:cBhvr>
                                        <p:cTn id="10" dur="2000"/>
                                        <p:tgtEl>
                                          <p:spTgt spid="5939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7" grpId="0"/>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1918</TotalTime>
  <Words>1174</Words>
  <Application>Microsoft Office PowerPoint</Application>
  <PresentationFormat>On-screen Show (4:3)</PresentationFormat>
  <Paragraphs>87</Paragraphs>
  <Slides>10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2" baseType="lpstr">
      <vt:lpstr>Office Theme</vt:lpstr>
      <vt:lpstr>Equation</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Shiva</dc:creator>
  <cp:lastModifiedBy>st</cp:lastModifiedBy>
  <cp:revision>391</cp:revision>
  <dcterms:created xsi:type="dcterms:W3CDTF">2011-12-11T19:25:27Z</dcterms:created>
  <dcterms:modified xsi:type="dcterms:W3CDTF">2016-11-08T05:39:31Z</dcterms:modified>
</cp:coreProperties>
</file>