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4" r:id="rId2"/>
    <p:sldId id="305" r:id="rId3"/>
    <p:sldId id="275" r:id="rId4"/>
    <p:sldId id="306" r:id="rId5"/>
    <p:sldId id="276" r:id="rId6"/>
    <p:sldId id="307" r:id="rId7"/>
    <p:sldId id="278" r:id="rId8"/>
    <p:sldId id="279" r:id="rId9"/>
    <p:sldId id="308" r:id="rId10"/>
    <p:sldId id="309" r:id="rId11"/>
    <p:sldId id="280" r:id="rId12"/>
    <p:sldId id="281" r:id="rId13"/>
    <p:sldId id="310" r:id="rId14"/>
    <p:sldId id="282" r:id="rId15"/>
    <p:sldId id="311" r:id="rId16"/>
    <p:sldId id="312"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2" autoAdjust="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4" Type="http://schemas.openxmlformats.org/officeDocument/2006/relationships/image" Target="../media/image3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10" Type="http://schemas.openxmlformats.org/officeDocument/2006/relationships/image" Target="../media/image52.wmf"/><Relationship Id="rId4" Type="http://schemas.openxmlformats.org/officeDocument/2006/relationships/image" Target="../media/image46.wmf"/><Relationship Id="rId9" Type="http://schemas.openxmlformats.org/officeDocument/2006/relationships/image" Target="../media/image5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1A5AAFC-6D1E-4989-8CFB-A6DE9E5F27DF}" type="datetimeFigureOut">
              <a:rPr lang="en-US"/>
              <a:pPr>
                <a:defRPr/>
              </a:pPr>
              <a:t>11/8/2016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4084499-CD8B-4474-A0AE-913B29FA1FD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38F986B-3707-43A1-8769-D701EB323E92}"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E0B48C-0CE9-4B51-85D5-77F3F7F8B9E4}"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5942A2-3F5E-440C-8FEA-39753556CB9B}"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51B8480-0302-4A74-8E19-8E74EC31D699}"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B3F042-F20B-42F4-ABF1-BBCC022AFCCF}"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F66A7A-5455-43FE-BED4-66BCB0BE1ED9}"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lvl1pPr>
          </a:lstStyle>
          <a:p>
            <a:pPr>
              <a:defRPr/>
            </a:pPr>
            <a:fld id="{DAC099A4-8474-47D0-BF79-4BA818EA478D}" type="datetime1">
              <a:rPr lang="en-US"/>
              <a:pPr>
                <a:defRPr/>
              </a:pPr>
              <a:t>11/8/2016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1064BD3-ECBB-4934-9EDD-5AC78C4FB9D3}"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3D3B88F-8913-4E87-864C-7346224E24AF}" type="datetime1">
              <a:rPr lang="en-US"/>
              <a:pPr>
                <a:defRPr/>
              </a:pPr>
              <a:t>11/8/2016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07F8F6C-442E-4A40-A597-85B3B0BAC231}"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A933C5-5CEF-40CD-A354-ABF016E3A7F4}"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F0FAF3-603A-4C73-9217-6176A877609C}"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81E33C1-9C66-4E4D-B972-19B943EB009F}"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E89ACE-3296-4301-961A-D93CB5768A26}"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D1E5771-16C7-40CA-9B96-CCDC0B1FD2AB}" type="datetime1">
              <a:rPr lang="en-US"/>
              <a:pPr>
                <a:defRPr/>
              </a:pPr>
              <a:t>11/8/2016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A47A394-36FB-42CB-B9A2-386C6B8B9357}"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AAC0FB7-C949-48A0-9DD9-EB611CED0441}" type="datetime1">
              <a:rPr lang="en-US"/>
              <a:pPr>
                <a:defRPr/>
              </a:pPr>
              <a:t>11/8/2016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A8F70E7-00CF-4446-989F-AA57C88D3706}"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1763847-70D8-4E22-A233-83F08116A6D5}" type="datetime1">
              <a:rPr lang="en-US"/>
              <a:pPr>
                <a:defRPr/>
              </a:pPr>
              <a:t>11/8/2016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5802667-F0DE-44B7-890C-A2A8EDE3D6EB}"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324AAA1-105D-4BF8-9633-AC6974A3F605}" type="datetime1">
              <a:rPr lang="en-US"/>
              <a:pPr>
                <a:defRPr/>
              </a:pPr>
              <a:t>11/8/2016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B802987-4826-4374-B818-97070D50FC3D}"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7B8C70-7ADB-43C2-8205-416B0E86F68E}" type="datetime1">
              <a:rPr lang="en-US"/>
              <a:pPr>
                <a:defRPr/>
              </a:pPr>
              <a:t>11/8/2016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364F798-9B27-4987-8D87-8E36AC2BF45D}"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8EE0CE3-DF5B-4F0F-9CAA-55EF00970157}" type="datetime1">
              <a:rPr lang="en-US"/>
              <a:pPr>
                <a:defRPr/>
              </a:pPr>
              <a:t>11/8/2016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DECE6C0-AFAE-4435-BADC-26DBAFFCD044}"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48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48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5B171EC-2C70-4998-A5EC-EA64D9572EAD}" type="datetime1">
              <a:rPr lang="en-US"/>
              <a:pPr>
                <a:defRPr/>
              </a:pPr>
              <a:t>11/8/2016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A84BB31-7BB8-4255-969C-4FBB4A98CC8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5.bin"/><Relationship Id="rId2" Type="http://schemas.openxmlformats.org/officeDocument/2006/relationships/slideLayout" Target="../slideLayouts/slideLayout13.xml"/><Relationship Id="rId1" Type="http://schemas.openxmlformats.org/officeDocument/2006/relationships/vmlDrawing" Target="../drawings/vmlDrawing9.vml"/><Relationship Id="rId6" Type="http://schemas.openxmlformats.org/officeDocument/2006/relationships/oleObject" Target="../embeddings/oleObject24.bin"/><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0.bin"/><Relationship Id="rId5" Type="http://schemas.openxmlformats.org/officeDocument/2006/relationships/oleObject" Target="../embeddings/oleObject29.bin"/><Relationship Id="rId4" Type="http://schemas.openxmlformats.org/officeDocument/2006/relationships/oleObject" Target="../embeddings/oleObject28.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13.xml"/><Relationship Id="rId1" Type="http://schemas.openxmlformats.org/officeDocument/2006/relationships/vmlDrawing" Target="../drawings/vmlDrawing11.vml"/><Relationship Id="rId6" Type="http://schemas.openxmlformats.org/officeDocument/2006/relationships/oleObject" Target="../embeddings/oleObject34.bin"/><Relationship Id="rId5" Type="http://schemas.openxmlformats.org/officeDocument/2006/relationships/oleObject" Target="../embeddings/oleObject33.bin"/><Relationship Id="rId4" Type="http://schemas.openxmlformats.org/officeDocument/2006/relationships/oleObject" Target="../embeddings/oleObject32.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3.xml"/><Relationship Id="rId1" Type="http://schemas.openxmlformats.org/officeDocument/2006/relationships/vmlDrawing" Target="../drawings/vmlDrawing12.vml"/><Relationship Id="rId5" Type="http://schemas.openxmlformats.org/officeDocument/2006/relationships/oleObject" Target="../embeddings/oleObject37.bin"/><Relationship Id="rId4" Type="http://schemas.openxmlformats.org/officeDocument/2006/relationships/oleObject" Target="../embeddings/oleObject36.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1.bin"/><Relationship Id="rId5" Type="http://schemas.openxmlformats.org/officeDocument/2006/relationships/oleObject" Target="../embeddings/oleObject40.bin"/><Relationship Id="rId4" Type="http://schemas.openxmlformats.org/officeDocument/2006/relationships/oleObject" Target="../embeddings/oleObject39.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oleObject" Target="../embeddings/oleObject42.bin"/><Relationship Id="rId7" Type="http://schemas.openxmlformats.org/officeDocument/2006/relationships/oleObject" Target="../embeddings/oleObject46.bin"/><Relationship Id="rId12"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5.bin"/><Relationship Id="rId11" Type="http://schemas.openxmlformats.org/officeDocument/2006/relationships/oleObject" Target="../embeddings/oleObject50.bin"/><Relationship Id="rId5" Type="http://schemas.openxmlformats.org/officeDocument/2006/relationships/oleObject" Target="../embeddings/oleObject44.bin"/><Relationship Id="rId10" Type="http://schemas.openxmlformats.org/officeDocument/2006/relationships/oleObject" Target="../embeddings/oleObject49.bin"/><Relationship Id="rId4" Type="http://schemas.openxmlformats.org/officeDocument/2006/relationships/oleObject" Target="../embeddings/oleObject43.bin"/><Relationship Id="rId9" Type="http://schemas.openxmlformats.org/officeDocument/2006/relationships/oleObject" Target="../embeddings/oleObject4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oleObject" Target="../embeddings/oleObject54.bin"/><Relationship Id="rId4" Type="http://schemas.openxmlformats.org/officeDocument/2006/relationships/oleObject" Target="../embeddings/oleObject53.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3.xml"/><Relationship Id="rId1" Type="http://schemas.openxmlformats.org/officeDocument/2006/relationships/vmlDrawing" Target="../drawings/vmlDrawing3.vml"/><Relationship Id="rId4"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3.xml"/><Relationship Id="rId1" Type="http://schemas.openxmlformats.org/officeDocument/2006/relationships/vmlDrawing" Target="../drawings/vmlDrawing4.vml"/><Relationship Id="rId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3.bin"/><Relationship Id="rId2" Type="http://schemas.openxmlformats.org/officeDocument/2006/relationships/slideLayout" Target="../slideLayouts/slideLayout4.xml"/><Relationship Id="rId1" Type="http://schemas.openxmlformats.org/officeDocument/2006/relationships/vmlDrawing" Target="../drawings/vmlDrawing5.vml"/><Relationship Id="rId6" Type="http://schemas.openxmlformats.org/officeDocument/2006/relationships/oleObject" Target="../embeddings/oleObject12.bin"/><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oleObject" Target="../embeddings/oleObject16.bin"/></Relationships>
</file>

<file path=ppt/slides/_rels/slide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slideLayout" Target="../slideLayouts/slideLayout13.xml"/><Relationship Id="rId1" Type="http://schemas.openxmlformats.org/officeDocument/2006/relationships/vmlDrawing" Target="../drawings/vmlDrawing7.vml"/><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13.xml"/><Relationship Id="rId1" Type="http://schemas.openxmlformats.org/officeDocument/2006/relationships/vmlDrawing" Target="../drawings/vmlDrawing8.vml"/><Relationship Id="rId4" Type="http://schemas.openxmlformats.org/officeDocument/2006/relationships/oleObject" Target="../embeddings/oleObject2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1500188" y="5500688"/>
            <a:ext cx="4214812" cy="107156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9" name="Rounded Rectangle 8"/>
          <p:cNvSpPr/>
          <p:nvPr/>
        </p:nvSpPr>
        <p:spPr>
          <a:xfrm>
            <a:off x="3214688" y="2500313"/>
            <a:ext cx="3000375" cy="1214437"/>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61473" name="Text Box 33"/>
          <p:cNvSpPr txBox="1">
            <a:spLocks noChangeArrowheads="1"/>
          </p:cNvSpPr>
          <p:nvPr/>
        </p:nvSpPr>
        <p:spPr bwMode="auto">
          <a:xfrm>
            <a:off x="152400" y="71438"/>
            <a:ext cx="8802688" cy="2246312"/>
          </a:xfrm>
          <a:prstGeom prst="rect">
            <a:avLst/>
          </a:prstGeom>
          <a:noFill/>
          <a:ln w="9525">
            <a:noFill/>
            <a:miter lim="800000"/>
            <a:headEnd/>
            <a:tailEnd/>
          </a:ln>
        </p:spPr>
        <p:txBody>
          <a:bodyPr>
            <a:spAutoFit/>
          </a:bodyPr>
          <a:lstStyle/>
          <a:p>
            <a:pPr algn="r" rtl="1">
              <a:buFont typeface="Wingdings" pitchFamily="2" charset="2"/>
              <a:buChar char="v"/>
            </a:pPr>
            <a:r>
              <a:rPr lang="fa-IR" sz="2800">
                <a:latin typeface="Times New Roman" pitchFamily="18" charset="0"/>
                <a:cs typeface="B Compset" pitchFamily="2" charset="-78"/>
              </a:rPr>
              <a:t> خازن  </a:t>
            </a:r>
            <a:r>
              <a:rPr lang="en-US" sz="2800" i="1">
                <a:latin typeface="Times New Roman" pitchFamily="18" charset="0"/>
                <a:cs typeface="B Compset" pitchFamily="2" charset="-78"/>
              </a:rPr>
              <a:t>GOUY - CHAPMAN</a:t>
            </a:r>
            <a:endParaRPr lang="fa-IR" sz="2800">
              <a:latin typeface="Times New Roman" pitchFamily="18" charset="0"/>
              <a:cs typeface="B Compset" pitchFamily="2" charset="-78"/>
            </a:endParaRPr>
          </a:p>
          <a:p>
            <a:pPr algn="r" rtl="1"/>
            <a:endParaRPr lang="en-US" sz="2800">
              <a:latin typeface="Times New Roman" pitchFamily="18" charset="0"/>
              <a:cs typeface="B Compset" pitchFamily="2" charset="-78"/>
            </a:endParaRPr>
          </a:p>
          <a:p>
            <a:pPr algn="r" rtl="1"/>
            <a:r>
              <a:rPr lang="fa-IR" sz="2800">
                <a:latin typeface="Times New Roman" pitchFamily="18" charset="0"/>
                <a:cs typeface="B Compset" pitchFamily="2" charset="-78"/>
              </a:rPr>
              <a:t>ثابت دی الکتریک  </a:t>
            </a:r>
            <a:r>
              <a:rPr lang="el-GR" sz="2800" i="1">
                <a:latin typeface="Times New Roman" pitchFamily="18" charset="0"/>
                <a:cs typeface="B Compset" pitchFamily="2" charset="-78"/>
              </a:rPr>
              <a:t>ε</a:t>
            </a:r>
            <a:r>
              <a:rPr lang="en-US" sz="2800" i="1" baseline="-25000">
                <a:latin typeface="Times New Roman" pitchFamily="18" charset="0"/>
                <a:cs typeface="B Compset" pitchFamily="2" charset="-78"/>
              </a:rPr>
              <a:t>G</a:t>
            </a:r>
            <a:r>
              <a:rPr lang="fa-IR" sz="2800" i="1">
                <a:latin typeface="Times New Roman" pitchFamily="18" charset="0"/>
                <a:cs typeface="B Compset" pitchFamily="2" charset="-78"/>
              </a:rPr>
              <a:t>، </a:t>
            </a:r>
            <a:r>
              <a:rPr lang="fa-IR" sz="2800">
                <a:latin typeface="Times New Roman" pitchFamily="18" charset="0"/>
                <a:cs typeface="B Compset" pitchFamily="2" charset="-78"/>
              </a:rPr>
              <a:t>در منطقه گوی – شاپمن، عددی نزدیک به مقدار ثابت دی الکتریک آب </a:t>
            </a:r>
            <a:r>
              <a:rPr lang="en-US" sz="2400" i="1">
                <a:latin typeface="Times New Roman" pitchFamily="18" charset="0"/>
                <a:cs typeface="B Compset" pitchFamily="2" charset="-78"/>
              </a:rPr>
              <a:t>80</a:t>
            </a:r>
            <a:r>
              <a:rPr lang="el-GR" sz="2400" i="1">
                <a:latin typeface="Times New Roman" pitchFamily="18" charset="0"/>
                <a:cs typeface="B Compset" pitchFamily="2" charset="-78"/>
              </a:rPr>
              <a:t>ε</a:t>
            </a:r>
            <a:r>
              <a:rPr lang="en-US" sz="2400" i="1" baseline="-25000">
                <a:latin typeface="Times New Roman" pitchFamily="18" charset="0"/>
                <a:cs typeface="B Compset" pitchFamily="2" charset="-78"/>
              </a:rPr>
              <a:t>o</a:t>
            </a:r>
            <a:r>
              <a:rPr lang="fa-IR" sz="2400" i="1">
                <a:latin typeface="Times New Roman" pitchFamily="18" charset="0"/>
                <a:cs typeface="B Compset" pitchFamily="2" charset="-78"/>
              </a:rPr>
              <a:t>، </a:t>
            </a:r>
            <a:r>
              <a:rPr lang="en-US" sz="2400" i="1">
                <a:latin typeface="Times New Roman" pitchFamily="18" charset="0"/>
                <a:cs typeface="B Compset" pitchFamily="2" charset="-78"/>
              </a:rPr>
              <a:t>7.08×10</a:t>
            </a:r>
            <a:r>
              <a:rPr lang="en-US" sz="2400" i="1" baseline="30000">
                <a:latin typeface="Times New Roman" pitchFamily="18" charset="0"/>
                <a:cs typeface="B Compset" pitchFamily="2" charset="-78"/>
              </a:rPr>
              <a:t>-10</a:t>
            </a:r>
            <a:r>
              <a:rPr lang="en-US" sz="2400" i="1">
                <a:latin typeface="Times New Roman" pitchFamily="18" charset="0"/>
                <a:cs typeface="B Compset" pitchFamily="2" charset="-78"/>
              </a:rPr>
              <a:t>faradm</a:t>
            </a:r>
            <a:r>
              <a:rPr lang="en-US" sz="2400" i="1" baseline="30000">
                <a:latin typeface="Times New Roman" pitchFamily="18" charset="0"/>
                <a:cs typeface="B Compset" pitchFamily="2" charset="-78"/>
              </a:rPr>
              <a:t>-1</a:t>
            </a:r>
            <a:r>
              <a:rPr lang="fa-IR" sz="2400" i="1">
                <a:latin typeface="Times New Roman" pitchFamily="18" charset="0"/>
                <a:cs typeface="B Compset" pitchFamily="2" charset="-78"/>
              </a:rPr>
              <a:t>، </a:t>
            </a:r>
            <a:r>
              <a:rPr lang="fa-IR" sz="2800">
                <a:latin typeface="Times New Roman" pitchFamily="18" charset="0"/>
                <a:cs typeface="B Compset" pitchFamily="2" charset="-78"/>
              </a:rPr>
              <a:t>دارد. پتانسیل در این منطقه همان طور که قبلا اشاره شده است از طریق رابطه </a:t>
            </a:r>
            <a:r>
              <a:rPr lang="en-US" sz="2400" i="1">
                <a:latin typeface="Times New Roman" pitchFamily="18" charset="0"/>
                <a:cs typeface="B Compset" pitchFamily="2" charset="-78"/>
              </a:rPr>
              <a:t>Poisson</a:t>
            </a:r>
            <a:r>
              <a:rPr lang="fa-IR" sz="2800" i="1">
                <a:latin typeface="Times New Roman" pitchFamily="18" charset="0"/>
                <a:cs typeface="B Compset" pitchFamily="2" charset="-78"/>
              </a:rPr>
              <a:t>،</a:t>
            </a:r>
            <a:r>
              <a:rPr lang="fa-IR" sz="2800">
                <a:latin typeface="Times New Roman" pitchFamily="18" charset="0"/>
                <a:cs typeface="B Compset" pitchFamily="2" charset="-78"/>
              </a:rPr>
              <a:t> محاسبه می گردد.</a:t>
            </a:r>
            <a:endParaRPr lang="en-US" sz="2800">
              <a:latin typeface="Times New Roman" pitchFamily="18" charset="0"/>
              <a:cs typeface="B Compset" pitchFamily="2" charset="-78"/>
            </a:endParaRPr>
          </a:p>
        </p:txBody>
      </p:sp>
      <p:sp>
        <p:nvSpPr>
          <p:cNvPr id="61474" name="Text Box 34"/>
          <p:cNvSpPr txBox="1">
            <a:spLocks noChangeArrowheads="1"/>
          </p:cNvSpPr>
          <p:nvPr/>
        </p:nvSpPr>
        <p:spPr bwMode="auto">
          <a:xfrm>
            <a:off x="152400" y="3929063"/>
            <a:ext cx="8839200" cy="1816100"/>
          </a:xfrm>
          <a:prstGeom prst="rect">
            <a:avLst/>
          </a:prstGeom>
          <a:noFill/>
          <a:ln w="9525">
            <a:noFill/>
            <a:miter lim="800000"/>
            <a:headEnd/>
            <a:tailEnd/>
          </a:ln>
        </p:spPr>
        <p:txBody>
          <a:bodyPr>
            <a:spAutoFit/>
          </a:bodyPr>
          <a:lstStyle/>
          <a:p>
            <a:pPr algn="just" rtl="1"/>
            <a:r>
              <a:rPr lang="el-GR" sz="2400" i="1">
                <a:latin typeface="Times New Roman" pitchFamily="18" charset="0"/>
                <a:cs typeface="B Compset" pitchFamily="2" charset="-78"/>
              </a:rPr>
              <a:t>ρ</a:t>
            </a:r>
            <a:r>
              <a:rPr lang="en-US" sz="2400" i="1">
                <a:latin typeface="Times New Roman" pitchFamily="18" charset="0"/>
                <a:cs typeface="B Compset" pitchFamily="2" charset="-78"/>
              </a:rPr>
              <a:t>(x)</a:t>
            </a:r>
            <a:r>
              <a:rPr lang="fa-IR" sz="2400">
                <a:latin typeface="Times New Roman" pitchFamily="18" charset="0"/>
                <a:cs typeface="B Compset" pitchFamily="2" charset="-78"/>
              </a:rPr>
              <a:t> </a:t>
            </a:r>
            <a:r>
              <a:rPr lang="fa-IR" sz="2800">
                <a:latin typeface="Times New Roman" pitchFamily="18" charset="0"/>
                <a:cs typeface="B Compset" pitchFamily="2" charset="-78"/>
              </a:rPr>
              <a:t>دانسيته شارژ سطحي در طول </a:t>
            </a:r>
            <a:r>
              <a:rPr lang="en-US" sz="2800" i="1">
                <a:latin typeface="Times New Roman" pitchFamily="18" charset="0"/>
                <a:cs typeface="B Compset" pitchFamily="2" charset="-78"/>
              </a:rPr>
              <a:t>x</a:t>
            </a:r>
            <a:r>
              <a:rPr lang="fa-IR" sz="2800" i="1">
                <a:latin typeface="Times New Roman" pitchFamily="18" charset="0"/>
                <a:cs typeface="B Compset" pitchFamily="2" charset="-78"/>
              </a:rPr>
              <a:t> </a:t>
            </a:r>
            <a:r>
              <a:rPr lang="fa-IR" sz="2800">
                <a:latin typeface="Times New Roman" pitchFamily="18" charset="0"/>
                <a:cs typeface="B Compset" pitchFamily="2" charset="-78"/>
              </a:rPr>
              <a:t>است. برای محلولی با یک الکترولیت معین که غلظت گونه </a:t>
            </a:r>
            <a:r>
              <a:rPr lang="en-US" sz="2800">
                <a:latin typeface="Times New Roman" pitchFamily="18" charset="0"/>
                <a:cs typeface="B Compset" pitchFamily="2" charset="-78"/>
              </a:rPr>
              <a:t>A</a:t>
            </a:r>
            <a:r>
              <a:rPr lang="fa-IR" sz="2800">
                <a:latin typeface="Times New Roman" pitchFamily="18" charset="0"/>
                <a:cs typeface="B Compset" pitchFamily="2" charset="-78"/>
              </a:rPr>
              <a:t>، که از یک کاتیون و یک آنیون با بار مساوی </a:t>
            </a:r>
            <a:r>
              <a:rPr lang="en-US" sz="2800">
                <a:latin typeface="Times New Roman" pitchFamily="18" charset="0"/>
                <a:cs typeface="B Compset" pitchFamily="2" charset="-78"/>
              </a:rPr>
              <a:t>z</a:t>
            </a:r>
            <a:r>
              <a:rPr lang="fa-IR" sz="2800">
                <a:latin typeface="Times New Roman" pitchFamily="18" charset="0"/>
                <a:cs typeface="B Compset" pitchFamily="2" charset="-78"/>
              </a:rPr>
              <a:t> تشکیل شده باشد، </a:t>
            </a:r>
            <a:r>
              <a:rPr lang="en-US" sz="2800" i="1">
                <a:latin typeface="Times New Roman" pitchFamily="18" charset="0"/>
                <a:cs typeface="B Compset" pitchFamily="2" charset="-78"/>
              </a:rPr>
              <a:t>n</a:t>
            </a:r>
            <a:r>
              <a:rPr lang="en-US" sz="2800" i="1" baseline="-25000">
                <a:latin typeface="Times New Roman" pitchFamily="18" charset="0"/>
                <a:cs typeface="B Compset" pitchFamily="2" charset="-78"/>
              </a:rPr>
              <a:t>o</a:t>
            </a:r>
            <a:r>
              <a:rPr lang="fa-IR" sz="2800" i="1">
                <a:latin typeface="Times New Roman" pitchFamily="18" charset="0"/>
                <a:cs typeface="B Compset" pitchFamily="2" charset="-78"/>
              </a:rPr>
              <a:t> </a:t>
            </a:r>
            <a:r>
              <a:rPr lang="fa-IR" sz="2800">
                <a:latin typeface="Times New Roman" pitchFamily="18" charset="0"/>
                <a:cs typeface="B Compset" pitchFamily="2" charset="-78"/>
              </a:rPr>
              <a:t>است.( بر حسب مولکول بر </a:t>
            </a:r>
            <a:r>
              <a:rPr lang="en-US" sz="2800" i="1">
                <a:latin typeface="Times New Roman" pitchFamily="18" charset="0"/>
                <a:cs typeface="B Compset" pitchFamily="2" charset="-78"/>
              </a:rPr>
              <a:t>m</a:t>
            </a:r>
            <a:r>
              <a:rPr lang="en-US" sz="2800" i="1" baseline="30000">
                <a:latin typeface="Times New Roman" pitchFamily="18" charset="0"/>
                <a:cs typeface="B Compset" pitchFamily="2" charset="-78"/>
              </a:rPr>
              <a:t>3</a:t>
            </a:r>
            <a:r>
              <a:rPr lang="fa-IR" sz="2800">
                <a:latin typeface="Times New Roman" pitchFamily="18" charset="0"/>
                <a:cs typeface="B Compset" pitchFamily="2" charset="-78"/>
              </a:rPr>
              <a:t> ). مقدار توزیع پتانسیل را می توانیم به صورت زیر بدست آوریم.</a:t>
            </a:r>
          </a:p>
        </p:txBody>
      </p:sp>
      <p:graphicFrame>
        <p:nvGraphicFramePr>
          <p:cNvPr id="61481" name="Object 41"/>
          <p:cNvGraphicFramePr>
            <a:graphicFrameLocks noChangeAspect="1"/>
          </p:cNvGraphicFramePr>
          <p:nvPr>
            <p:ph sz="half" idx="2"/>
          </p:nvPr>
        </p:nvGraphicFramePr>
        <p:xfrm>
          <a:off x="3643313" y="2571750"/>
          <a:ext cx="2224087" cy="1031875"/>
        </p:xfrm>
        <a:graphic>
          <a:graphicData uri="http://schemas.openxmlformats.org/presentationml/2006/ole">
            <p:oleObj spid="_x0000_s19458" name="Equation" r:id="rId3" imgW="901440" imgH="419040" progId="Equation.3">
              <p:embed/>
            </p:oleObj>
          </a:graphicData>
        </a:graphic>
      </p:graphicFrame>
      <p:sp>
        <p:nvSpPr>
          <p:cNvPr id="39965" name="Slide Number Placeholder 30"/>
          <p:cNvSpPr>
            <a:spLocks noGrp="1"/>
          </p:cNvSpPr>
          <p:nvPr>
            <p:ph type="sldNum" sz="quarter" idx="12"/>
          </p:nvPr>
        </p:nvSpPr>
        <p:spPr/>
        <p:txBody>
          <a:bodyPr/>
          <a:lstStyle/>
          <a:p>
            <a:pPr>
              <a:defRPr/>
            </a:pPr>
            <a:fld id="{7C9834EA-71B4-48AC-81C3-ED32014B3D89}" type="slidenum">
              <a:rPr lang="en-US"/>
              <a:pPr>
                <a:defRPr/>
              </a:pPr>
              <a:t>1</a:t>
            </a:fld>
            <a:endParaRPr lang="en-US"/>
          </a:p>
        </p:txBody>
      </p:sp>
      <p:graphicFrame>
        <p:nvGraphicFramePr>
          <p:cNvPr id="66567" name="Object 7"/>
          <p:cNvGraphicFramePr>
            <a:graphicFrameLocks noChangeAspect="1"/>
          </p:cNvGraphicFramePr>
          <p:nvPr/>
        </p:nvGraphicFramePr>
        <p:xfrm>
          <a:off x="1643063" y="5500688"/>
          <a:ext cx="3830637" cy="1000125"/>
        </p:xfrm>
        <a:graphic>
          <a:graphicData uri="http://schemas.openxmlformats.org/presentationml/2006/ole">
            <p:oleObj spid="_x0000_s19459" name="Equation" r:id="rId4" imgW="1701800" imgH="44450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1473"/>
                                        </p:tgtEl>
                                        <p:attrNameLst>
                                          <p:attrName>style.visibility</p:attrName>
                                        </p:attrNameLst>
                                      </p:cBhvr>
                                      <p:to>
                                        <p:strVal val="visible"/>
                                      </p:to>
                                    </p:set>
                                    <p:animEffect transition="in" filter="fade">
                                      <p:cBhvr>
                                        <p:cTn id="7" dur="2000"/>
                                        <p:tgtEl>
                                          <p:spTgt spid="61473"/>
                                        </p:tgtEl>
                                      </p:cBhvr>
                                    </p:animEffect>
                                  </p:childTnLst>
                                </p:cTn>
                              </p:par>
                              <p:par>
                                <p:cTn id="8" presetID="10" presetClass="entr" presetSubtype="0" fill="hold" nodeType="withEffect">
                                  <p:stCondLst>
                                    <p:cond delay="0"/>
                                  </p:stCondLst>
                                  <p:childTnLst>
                                    <p:set>
                                      <p:cBhvr>
                                        <p:cTn id="9" dur="1" fill="hold">
                                          <p:stCondLst>
                                            <p:cond delay="0"/>
                                          </p:stCondLst>
                                        </p:cTn>
                                        <p:tgtEl>
                                          <p:spTgt spid="61481"/>
                                        </p:tgtEl>
                                        <p:attrNameLst>
                                          <p:attrName>style.visibility</p:attrName>
                                        </p:attrNameLst>
                                      </p:cBhvr>
                                      <p:to>
                                        <p:strVal val="visible"/>
                                      </p:to>
                                    </p:set>
                                    <p:animEffect transition="in" filter="fade">
                                      <p:cBhvr>
                                        <p:cTn id="10" dur="2000"/>
                                        <p:tgtEl>
                                          <p:spTgt spid="6148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2000"/>
                                        <p:tgtEl>
                                          <p:spTgt spid="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1474"/>
                                        </p:tgtEl>
                                        <p:attrNameLst>
                                          <p:attrName>style.visibility</p:attrName>
                                        </p:attrNameLst>
                                      </p:cBhvr>
                                      <p:to>
                                        <p:strVal val="visible"/>
                                      </p:to>
                                    </p:set>
                                    <p:animEffect transition="in" filter="fade">
                                      <p:cBhvr>
                                        <p:cTn id="16" dur="2000"/>
                                        <p:tgtEl>
                                          <p:spTgt spid="61474"/>
                                        </p:tgtEl>
                                      </p:cBhvr>
                                    </p:animEffect>
                                  </p:childTnLst>
                                </p:cTn>
                              </p:par>
                              <p:par>
                                <p:cTn id="17" presetID="10" presetClass="entr" presetSubtype="0" fill="hold" nodeType="withEffect">
                                  <p:stCondLst>
                                    <p:cond delay="0"/>
                                  </p:stCondLst>
                                  <p:childTnLst>
                                    <p:set>
                                      <p:cBhvr>
                                        <p:cTn id="18" dur="1" fill="hold">
                                          <p:stCondLst>
                                            <p:cond delay="0"/>
                                          </p:stCondLst>
                                        </p:cTn>
                                        <p:tgtEl>
                                          <p:spTgt spid="66567"/>
                                        </p:tgtEl>
                                        <p:attrNameLst>
                                          <p:attrName>style.visibility</p:attrName>
                                        </p:attrNameLst>
                                      </p:cBhvr>
                                      <p:to>
                                        <p:strVal val="visible"/>
                                      </p:to>
                                    </p:set>
                                    <p:animEffect transition="in" filter="fade">
                                      <p:cBhvr>
                                        <p:cTn id="19" dur="2000"/>
                                        <p:tgtEl>
                                          <p:spTgt spid="66567"/>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9" grpId="0" animBg="1"/>
      <p:bldP spid="61473" grpId="0"/>
      <p:bldP spid="6147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2786063" y="5857875"/>
            <a:ext cx="2000250" cy="785813"/>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dirty="0"/>
          </a:p>
        </p:txBody>
      </p:sp>
      <p:sp>
        <p:nvSpPr>
          <p:cNvPr id="32" name="Rectangle 31"/>
          <p:cNvSpPr/>
          <p:nvPr/>
        </p:nvSpPr>
        <p:spPr>
          <a:xfrm>
            <a:off x="2786063" y="4929188"/>
            <a:ext cx="2000250" cy="785812"/>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dirty="0"/>
          </a:p>
        </p:txBody>
      </p:sp>
      <p:sp>
        <p:nvSpPr>
          <p:cNvPr id="27" name="Rectangle 26"/>
          <p:cNvSpPr/>
          <p:nvPr/>
        </p:nvSpPr>
        <p:spPr>
          <a:xfrm>
            <a:off x="214313" y="3857625"/>
            <a:ext cx="1643062" cy="785813"/>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24" name="Rectangle 23"/>
          <p:cNvSpPr/>
          <p:nvPr/>
        </p:nvSpPr>
        <p:spPr>
          <a:xfrm>
            <a:off x="214313" y="2786063"/>
            <a:ext cx="1643062" cy="785812"/>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en-US"/>
          </a:p>
        </p:txBody>
      </p:sp>
      <p:sp>
        <p:nvSpPr>
          <p:cNvPr id="23" name="Rectangle 22"/>
          <p:cNvSpPr/>
          <p:nvPr/>
        </p:nvSpPr>
        <p:spPr>
          <a:xfrm>
            <a:off x="214313" y="1785938"/>
            <a:ext cx="1643062" cy="785812"/>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20" name="Rectangle 19"/>
          <p:cNvSpPr/>
          <p:nvPr/>
        </p:nvSpPr>
        <p:spPr>
          <a:xfrm>
            <a:off x="214313" y="857250"/>
            <a:ext cx="1643062" cy="785813"/>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7" name="Slide Number Placeholder 6"/>
          <p:cNvSpPr>
            <a:spLocks noGrp="1"/>
          </p:cNvSpPr>
          <p:nvPr>
            <p:ph type="sldNum" sz="quarter" idx="12"/>
          </p:nvPr>
        </p:nvSpPr>
        <p:spPr/>
        <p:txBody>
          <a:bodyPr/>
          <a:lstStyle/>
          <a:p>
            <a:pPr>
              <a:defRPr/>
            </a:pPr>
            <a:fld id="{FF685B22-EBD3-43B8-B218-17960C25127A}" type="slidenum">
              <a:rPr lang="en-US" smtClean="0"/>
              <a:pPr>
                <a:defRPr/>
              </a:pPr>
              <a:t>10</a:t>
            </a:fld>
            <a:endParaRPr lang="en-US"/>
          </a:p>
        </p:txBody>
      </p:sp>
      <p:sp>
        <p:nvSpPr>
          <p:cNvPr id="11" name="Text Box 4"/>
          <p:cNvSpPr txBox="1">
            <a:spLocks noChangeArrowheads="1"/>
          </p:cNvSpPr>
          <p:nvPr/>
        </p:nvSpPr>
        <p:spPr bwMode="auto">
          <a:xfrm>
            <a:off x="2000250" y="142875"/>
            <a:ext cx="6992938" cy="5078413"/>
          </a:xfrm>
          <a:prstGeom prst="rect">
            <a:avLst/>
          </a:prstGeom>
          <a:noFill/>
          <a:ln w="9525">
            <a:noFill/>
            <a:miter lim="800000"/>
            <a:headEnd/>
            <a:tailEnd/>
          </a:ln>
        </p:spPr>
        <p:txBody>
          <a:bodyPr>
            <a:spAutoFit/>
          </a:bodyPr>
          <a:lstStyle/>
          <a:p>
            <a:pPr algn="just" rtl="1">
              <a:defRPr/>
            </a:pPr>
            <a:r>
              <a:rPr lang="el-GR" sz="2800" i="1" dirty="0">
                <a:latin typeface="Times New Roman" pitchFamily="18" charset="0"/>
                <a:cs typeface="B Compset" pitchFamily="2" charset="-78"/>
              </a:rPr>
              <a:t>Δ</a:t>
            </a:r>
            <a:r>
              <a:rPr lang="en-US" sz="2800" i="1" dirty="0">
                <a:latin typeface="Times New Roman" pitchFamily="18" charset="0"/>
                <a:cs typeface="B Compset" pitchFamily="2" charset="-78"/>
              </a:rPr>
              <a:t>G°</a:t>
            </a:r>
            <a:r>
              <a:rPr lang="fa-IR" sz="3200" dirty="0">
                <a:latin typeface="Times New Roman" pitchFamily="18" charset="0"/>
                <a:cs typeface="B Compset" pitchFamily="2" charset="-78"/>
              </a:rPr>
              <a:t>کل، مجموعی از سه انرژی آزاد است.</a:t>
            </a:r>
          </a:p>
          <a:p>
            <a:pPr algn="just" rtl="1">
              <a:defRPr/>
            </a:pPr>
            <a:endParaRPr lang="fa-IR" sz="2800" dirty="0">
              <a:latin typeface="Times New Roman" pitchFamily="18" charset="0"/>
              <a:cs typeface="B Compset" pitchFamily="2" charset="-78"/>
            </a:endParaRPr>
          </a:p>
          <a:p>
            <a:pPr marL="514350" indent="-514350" algn="just" rtl="1">
              <a:buFont typeface="Wingdings" pitchFamily="2" charset="2"/>
              <a:buChar char="§"/>
              <a:defRPr/>
            </a:pPr>
            <a:r>
              <a:rPr lang="fa-IR" sz="2800" dirty="0">
                <a:latin typeface="Times New Roman" pitchFamily="18" charset="0"/>
                <a:cs typeface="B Compset" pitchFamily="2" charset="-78"/>
              </a:rPr>
              <a:t>انرژی آزاد مربوط به جذب شیمیایی </a:t>
            </a:r>
          </a:p>
          <a:p>
            <a:pPr marL="514350" indent="-514350" algn="just" rtl="1">
              <a:defRPr/>
            </a:pPr>
            <a:endParaRPr lang="fa-IR" sz="1000" dirty="0">
              <a:latin typeface="Times New Roman" pitchFamily="18" charset="0"/>
              <a:cs typeface="B Compset" pitchFamily="2" charset="-78"/>
            </a:endParaRPr>
          </a:p>
          <a:p>
            <a:pPr marL="514350" indent="-514350" algn="just" rtl="1">
              <a:defRPr/>
            </a:pPr>
            <a:endParaRPr lang="fa-IR" sz="1000" dirty="0">
              <a:latin typeface="Times New Roman" pitchFamily="18" charset="0"/>
              <a:cs typeface="B Compset" pitchFamily="2" charset="-78"/>
            </a:endParaRPr>
          </a:p>
          <a:p>
            <a:pPr marL="514350" indent="-514350" algn="just" rtl="1">
              <a:buFont typeface="Wingdings" pitchFamily="2" charset="2"/>
              <a:buChar char="§"/>
              <a:defRPr/>
            </a:pPr>
            <a:r>
              <a:rPr lang="fa-IR" sz="2800" dirty="0">
                <a:latin typeface="Times New Roman" pitchFamily="18" charset="0"/>
                <a:cs typeface="B Compset" pitchFamily="2" charset="-78"/>
              </a:rPr>
              <a:t>انرژی آزاد کار تولید شده توسط میدان الکترواستاتیک حاصل از بار الکترود</a:t>
            </a:r>
            <a:endParaRPr lang="en-US" sz="1000" dirty="0">
              <a:latin typeface="Times New Roman" pitchFamily="18" charset="0"/>
              <a:cs typeface="B Compset" pitchFamily="2" charset="-78"/>
            </a:endParaRPr>
          </a:p>
          <a:p>
            <a:pPr marL="514350" indent="-514350" algn="just" rtl="1">
              <a:defRPr/>
            </a:pPr>
            <a:endParaRPr lang="fa-IR" sz="1000" dirty="0">
              <a:latin typeface="Times New Roman" pitchFamily="18" charset="0"/>
              <a:cs typeface="B Compset" pitchFamily="2" charset="-78"/>
            </a:endParaRPr>
          </a:p>
          <a:p>
            <a:pPr marL="514350" indent="-514350" algn="just" rtl="1">
              <a:buFont typeface="Wingdings" pitchFamily="2" charset="2"/>
              <a:buChar char="§"/>
              <a:defRPr/>
            </a:pPr>
            <a:r>
              <a:rPr lang="fa-IR" sz="2800" dirty="0">
                <a:latin typeface="Times New Roman" pitchFamily="18" charset="0"/>
                <a:cs typeface="B Compset" pitchFamily="2" charset="-78"/>
              </a:rPr>
              <a:t>انرژی آزاد حاصل از برهم کنش میدان الکترواستاتیک دی پل های جذب شده و دی پل های</a:t>
            </a:r>
            <a:r>
              <a:rPr lang="en-US" sz="2800" dirty="0">
                <a:latin typeface="Times New Roman" pitchFamily="18" charset="0"/>
                <a:cs typeface="B Compset" pitchFamily="2" charset="-78"/>
              </a:rPr>
              <a:t> </a:t>
            </a:r>
            <a:r>
              <a:rPr lang="fa-IR" sz="2800" dirty="0">
                <a:latin typeface="Times New Roman" pitchFamily="18" charset="0"/>
                <a:cs typeface="B Compset" pitchFamily="2" charset="-78"/>
              </a:rPr>
              <a:t>همسایه</a:t>
            </a:r>
          </a:p>
          <a:p>
            <a:pPr marL="514350" indent="-514350" algn="just" rtl="1">
              <a:buFont typeface="Wingdings" pitchFamily="2" charset="2"/>
              <a:buChar char="§"/>
              <a:defRPr/>
            </a:pPr>
            <a:endParaRPr lang="fa-IR" sz="1000" dirty="0">
              <a:latin typeface="Times New Roman" pitchFamily="18" charset="0"/>
              <a:cs typeface="B Compset" pitchFamily="2" charset="-78"/>
            </a:endParaRPr>
          </a:p>
          <a:p>
            <a:pPr marL="514350" indent="-514350" algn="just" rtl="1">
              <a:buFont typeface="Wingdings" pitchFamily="2" charset="2"/>
              <a:buChar char="§"/>
              <a:defRPr/>
            </a:pPr>
            <a:r>
              <a:rPr lang="fa-IR" sz="2800" dirty="0">
                <a:latin typeface="Times New Roman" pitchFamily="18" charset="0"/>
                <a:cs typeface="B Compset" pitchFamily="2" charset="-78"/>
              </a:rPr>
              <a:t>انرژی آزادی که از طرف الکترود به یک مولکول آب قطبی شده وارد می شود تا آنرا از بالک محلول به سمت الکترود جدب نماید</a:t>
            </a:r>
          </a:p>
        </p:txBody>
      </p:sp>
      <p:graphicFrame>
        <p:nvGraphicFramePr>
          <p:cNvPr id="15" name="Object 12"/>
          <p:cNvGraphicFramePr>
            <a:graphicFrameLocks noChangeAspect="1"/>
          </p:cNvGraphicFramePr>
          <p:nvPr/>
        </p:nvGraphicFramePr>
        <p:xfrm>
          <a:off x="296863" y="854075"/>
          <a:ext cx="1477962" cy="777875"/>
        </p:xfrm>
        <a:graphic>
          <a:graphicData uri="http://schemas.openxmlformats.org/presentationml/2006/ole">
            <p:oleObj spid="_x0000_s27650" name="Equation" r:id="rId3" imgW="647700" imgH="292100" progId="Equation.3">
              <p:embed/>
            </p:oleObj>
          </a:graphicData>
        </a:graphic>
      </p:graphicFrame>
      <p:graphicFrame>
        <p:nvGraphicFramePr>
          <p:cNvPr id="16" name="Object 13"/>
          <p:cNvGraphicFramePr>
            <a:graphicFrameLocks noChangeAspect="1"/>
          </p:cNvGraphicFramePr>
          <p:nvPr/>
        </p:nvGraphicFramePr>
        <p:xfrm>
          <a:off x="285750" y="1785938"/>
          <a:ext cx="1571625" cy="823912"/>
        </p:xfrm>
        <a:graphic>
          <a:graphicData uri="http://schemas.openxmlformats.org/presentationml/2006/ole">
            <p:oleObj spid="_x0000_s27651" name="Equation" r:id="rId4" imgW="647700" imgH="292100" progId="Equation.3">
              <p:embed/>
            </p:oleObj>
          </a:graphicData>
        </a:graphic>
      </p:graphicFrame>
      <p:graphicFrame>
        <p:nvGraphicFramePr>
          <p:cNvPr id="17" name="Object 14"/>
          <p:cNvGraphicFramePr>
            <a:graphicFrameLocks noChangeAspect="1"/>
          </p:cNvGraphicFramePr>
          <p:nvPr/>
        </p:nvGraphicFramePr>
        <p:xfrm>
          <a:off x="244475" y="2786063"/>
          <a:ext cx="1604963" cy="785812"/>
        </p:xfrm>
        <a:graphic>
          <a:graphicData uri="http://schemas.openxmlformats.org/presentationml/2006/ole">
            <p:oleObj spid="_x0000_s27652" name="Equation" r:id="rId5" imgW="647700" imgH="292100" progId="Equation.3">
              <p:embed/>
            </p:oleObj>
          </a:graphicData>
        </a:graphic>
      </p:graphicFrame>
      <p:graphicFrame>
        <p:nvGraphicFramePr>
          <p:cNvPr id="26" name="Object 15"/>
          <p:cNvGraphicFramePr>
            <a:graphicFrameLocks noChangeAspect="1"/>
          </p:cNvGraphicFramePr>
          <p:nvPr/>
        </p:nvGraphicFramePr>
        <p:xfrm>
          <a:off x="214313" y="3857625"/>
          <a:ext cx="1666875" cy="785813"/>
        </p:xfrm>
        <a:graphic>
          <a:graphicData uri="http://schemas.openxmlformats.org/presentationml/2006/ole">
            <p:oleObj spid="_x0000_s27653" name="Equation" r:id="rId6" imgW="647700" imgH="292100" progId="Equation.3">
              <p:embed/>
            </p:oleObj>
          </a:graphicData>
        </a:graphic>
      </p:graphicFrame>
      <p:graphicFrame>
        <p:nvGraphicFramePr>
          <p:cNvPr id="121872" name="Object 16"/>
          <p:cNvGraphicFramePr>
            <a:graphicFrameLocks noChangeAspect="1"/>
          </p:cNvGraphicFramePr>
          <p:nvPr/>
        </p:nvGraphicFramePr>
        <p:xfrm>
          <a:off x="2857500" y="4929188"/>
          <a:ext cx="1439863" cy="717550"/>
        </p:xfrm>
        <a:graphic>
          <a:graphicData uri="http://schemas.openxmlformats.org/presentationml/2006/ole">
            <p:oleObj spid="_x0000_s27654" name="Equation" r:id="rId7" imgW="660113" imgH="291973" progId="Equation.3">
              <p:embed/>
            </p:oleObj>
          </a:graphicData>
        </a:graphic>
      </p:graphicFrame>
      <p:graphicFrame>
        <p:nvGraphicFramePr>
          <p:cNvPr id="121873" name="Object 17"/>
          <p:cNvGraphicFramePr>
            <a:graphicFrameLocks noChangeAspect="1"/>
          </p:cNvGraphicFramePr>
          <p:nvPr/>
        </p:nvGraphicFramePr>
        <p:xfrm>
          <a:off x="2857500" y="5884863"/>
          <a:ext cx="1728788" cy="708025"/>
        </p:xfrm>
        <a:graphic>
          <a:graphicData uri="http://schemas.openxmlformats.org/presentationml/2006/ole">
            <p:oleObj spid="_x0000_s27655" name="Equation" r:id="rId8" imgW="748975" imgH="291973" progId="Equation.3">
              <p:embed/>
            </p:oleObj>
          </a:graphicData>
        </a:graphic>
      </p:graphicFrame>
      <p:cxnSp>
        <p:nvCxnSpPr>
          <p:cNvPr id="34" name="Straight Connector 33"/>
          <p:cNvCxnSpPr/>
          <p:nvPr/>
        </p:nvCxnSpPr>
        <p:spPr>
          <a:xfrm rot="5400000">
            <a:off x="178594" y="5464969"/>
            <a:ext cx="1643062" cy="0"/>
          </a:xfrm>
          <a:prstGeom prst="line">
            <a:avLst/>
          </a:prstGeom>
          <a:ln/>
        </p:spPr>
        <p:style>
          <a:lnRef idx="2">
            <a:schemeClr val="accent2"/>
          </a:lnRef>
          <a:fillRef idx="0">
            <a:schemeClr val="accent2"/>
          </a:fillRef>
          <a:effectRef idx="1">
            <a:schemeClr val="accent2"/>
          </a:effectRef>
          <a:fontRef idx="minor">
            <a:schemeClr val="tx1"/>
          </a:fontRef>
        </p:style>
      </p:cxnSp>
      <p:cxnSp>
        <p:nvCxnSpPr>
          <p:cNvPr id="36" name="Straight Connector 35"/>
          <p:cNvCxnSpPr>
            <a:stCxn id="31" idx="1"/>
          </p:cNvCxnSpPr>
          <p:nvPr/>
        </p:nvCxnSpPr>
        <p:spPr>
          <a:xfrm rot="10800000" flipV="1">
            <a:off x="1000125" y="6251575"/>
            <a:ext cx="1785938" cy="34925"/>
          </a:xfrm>
          <a:prstGeom prst="line">
            <a:avLst/>
          </a:prstGeom>
          <a:ln/>
        </p:spPr>
        <p:style>
          <a:lnRef idx="2">
            <a:schemeClr val="accent2"/>
          </a:lnRef>
          <a:fillRef idx="0">
            <a:schemeClr val="accent2"/>
          </a:fillRef>
          <a:effectRef idx="1">
            <a:schemeClr val="accent2"/>
          </a:effectRef>
          <a:fontRef idx="minor">
            <a:schemeClr val="tx1"/>
          </a:fontRef>
        </p:style>
      </p:cxnSp>
      <p:cxnSp>
        <p:nvCxnSpPr>
          <p:cNvPr id="39" name="Straight Connector 38"/>
          <p:cNvCxnSpPr/>
          <p:nvPr/>
        </p:nvCxnSpPr>
        <p:spPr>
          <a:xfrm rot="10800000" flipV="1">
            <a:off x="1000125" y="5330825"/>
            <a:ext cx="1771650" cy="26988"/>
          </a:xfrm>
          <a:prstGeom prst="line">
            <a:avLst/>
          </a:prstGeom>
          <a:ln/>
        </p:spPr>
        <p:style>
          <a:lnRef idx="2">
            <a:schemeClr val="accent2"/>
          </a:lnRef>
          <a:fillRef idx="0">
            <a:schemeClr val="accent2"/>
          </a:fillRef>
          <a:effectRef idx="1">
            <a:schemeClr val="accent2"/>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2000"/>
                                        <p:tgtEl>
                                          <p:spTgt spid="2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2000"/>
                                        <p:tgtEl>
                                          <p:spTgt spid="2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fade">
                                      <p:cBhvr>
                                        <p:cTn id="13" dur="2000"/>
                                        <p:tgtEl>
                                          <p:spTgt spid="24"/>
                                        </p:tgtEl>
                                      </p:cBhvr>
                                    </p:animEffect>
                                  </p:childTnLst>
                                </p:cTn>
                              </p:par>
                              <p:par>
                                <p:cTn id="14" presetID="1" presetClass="entr" presetSubtype="0" fill="hold" nodeType="withEffect">
                                  <p:stCondLst>
                                    <p:cond delay="0"/>
                                  </p:stCondLst>
                                  <p:childTnLst>
                                    <p:set>
                                      <p:cBhvr>
                                        <p:cTn id="15" dur="1" fill="hold">
                                          <p:stCondLst>
                                            <p:cond delay="0"/>
                                          </p:stCondLst>
                                        </p:cTn>
                                        <p:tgtEl>
                                          <p:spTgt spid="26"/>
                                        </p:tgtEl>
                                        <p:attrNameLst>
                                          <p:attrName>style.visibility</p:attrName>
                                        </p:attrNameLst>
                                      </p:cBhvr>
                                      <p:to>
                                        <p:strVal val="visible"/>
                                      </p:to>
                                    </p:set>
                                  </p:childTnLst>
                                </p:cTn>
                              </p:par>
                              <p:par>
                                <p:cTn id="16" presetID="10" presetClass="entr" presetSubtype="0" fill="hold"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2000"/>
                                        <p:tgtEl>
                                          <p:spTgt spid="15"/>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2000"/>
                                        <p:tgtEl>
                                          <p:spTgt spid="16"/>
                                        </p:tgtEl>
                                      </p:cBhvr>
                                    </p:animEffect>
                                  </p:childTnLst>
                                </p:cTn>
                              </p:par>
                              <p:par>
                                <p:cTn id="22" presetID="10" presetClass="entr" presetSubtype="0"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2000"/>
                                        <p:tgtEl>
                                          <p:spTgt spid="17"/>
                                        </p:tgtEl>
                                      </p:cBhvr>
                                    </p:animEffect>
                                  </p:childTnLst>
                                </p:cTn>
                              </p:par>
                              <p:par>
                                <p:cTn id="25" presetID="10"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2000"/>
                                        <p:tgtEl>
                                          <p:spTgt spid="26"/>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2000"/>
                                        <p:tgtEl>
                                          <p:spTgt spid="1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2000"/>
                                        <p:tgtEl>
                                          <p:spTgt spid="27"/>
                                        </p:tgtEl>
                                      </p:cBhvr>
                                    </p:animEffect>
                                  </p:childTnLst>
                                </p:cTn>
                              </p:par>
                            </p:childTnLst>
                          </p:cTn>
                        </p:par>
                        <p:par>
                          <p:cTn id="34" fill="hold">
                            <p:stCondLst>
                              <p:cond delay="2000"/>
                            </p:stCondLst>
                            <p:childTnLst>
                              <p:par>
                                <p:cTn id="35" presetID="10" presetClass="entr" presetSubtype="0" fill="hold" nodeType="after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fade">
                                      <p:cBhvr>
                                        <p:cTn id="37" dur="2000"/>
                                        <p:tgtEl>
                                          <p:spTgt spid="34"/>
                                        </p:tgtEl>
                                      </p:cBhvr>
                                    </p:animEffect>
                                  </p:childTnLst>
                                </p:cTn>
                              </p:par>
                              <p:par>
                                <p:cTn id="38" presetID="10" presetClass="entr" presetSubtype="0" fill="hold" nodeType="withEffect">
                                  <p:stCondLst>
                                    <p:cond delay="0"/>
                                  </p:stCondLst>
                                  <p:childTnLst>
                                    <p:set>
                                      <p:cBhvr>
                                        <p:cTn id="39" dur="1" fill="hold">
                                          <p:stCondLst>
                                            <p:cond delay="0"/>
                                          </p:stCondLst>
                                        </p:cTn>
                                        <p:tgtEl>
                                          <p:spTgt spid="39"/>
                                        </p:tgtEl>
                                        <p:attrNameLst>
                                          <p:attrName>style.visibility</p:attrName>
                                        </p:attrNameLst>
                                      </p:cBhvr>
                                      <p:to>
                                        <p:strVal val="visible"/>
                                      </p:to>
                                    </p:set>
                                    <p:animEffect transition="in" filter="fade">
                                      <p:cBhvr>
                                        <p:cTn id="40" dur="2000"/>
                                        <p:tgtEl>
                                          <p:spTgt spid="39"/>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fade">
                                      <p:cBhvr>
                                        <p:cTn id="43" dur="2000"/>
                                        <p:tgtEl>
                                          <p:spTgt spid="31"/>
                                        </p:tgtEl>
                                      </p:cBhvr>
                                    </p:animEffect>
                                  </p:childTnLst>
                                </p:cTn>
                              </p:par>
                              <p:par>
                                <p:cTn id="44" presetID="10" presetClass="entr" presetSubtype="0" fill="hold" nodeType="with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fade">
                                      <p:cBhvr>
                                        <p:cTn id="46" dur="2000"/>
                                        <p:tgtEl>
                                          <p:spTgt spid="36"/>
                                        </p:tgtEl>
                                      </p:cBhvr>
                                    </p:animEffect>
                                  </p:childTnLst>
                                </p:cTn>
                              </p:par>
                              <p:par>
                                <p:cTn id="47" presetID="10" presetClass="entr" presetSubtype="0" fill="hold" nodeType="withEffect">
                                  <p:stCondLst>
                                    <p:cond delay="0"/>
                                  </p:stCondLst>
                                  <p:childTnLst>
                                    <p:set>
                                      <p:cBhvr>
                                        <p:cTn id="48" dur="1" fill="hold">
                                          <p:stCondLst>
                                            <p:cond delay="0"/>
                                          </p:stCondLst>
                                        </p:cTn>
                                        <p:tgtEl>
                                          <p:spTgt spid="121872"/>
                                        </p:tgtEl>
                                        <p:attrNameLst>
                                          <p:attrName>style.visibility</p:attrName>
                                        </p:attrNameLst>
                                      </p:cBhvr>
                                      <p:to>
                                        <p:strVal val="visible"/>
                                      </p:to>
                                    </p:set>
                                    <p:animEffect transition="in" filter="fade">
                                      <p:cBhvr>
                                        <p:cTn id="49" dur="2000"/>
                                        <p:tgtEl>
                                          <p:spTgt spid="121872"/>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fade">
                                      <p:cBhvr>
                                        <p:cTn id="52" dur="2000"/>
                                        <p:tgtEl>
                                          <p:spTgt spid="32"/>
                                        </p:tgtEl>
                                      </p:cBhvr>
                                    </p:animEffect>
                                  </p:childTnLst>
                                </p:cTn>
                              </p:par>
                              <p:par>
                                <p:cTn id="53" presetID="10" presetClass="entr" presetSubtype="0" fill="hold" nodeType="withEffect">
                                  <p:stCondLst>
                                    <p:cond delay="0"/>
                                  </p:stCondLst>
                                  <p:childTnLst>
                                    <p:set>
                                      <p:cBhvr>
                                        <p:cTn id="54" dur="1" fill="hold">
                                          <p:stCondLst>
                                            <p:cond delay="0"/>
                                          </p:stCondLst>
                                        </p:cTn>
                                        <p:tgtEl>
                                          <p:spTgt spid="121873"/>
                                        </p:tgtEl>
                                        <p:attrNameLst>
                                          <p:attrName>style.visibility</p:attrName>
                                        </p:attrNameLst>
                                      </p:cBhvr>
                                      <p:to>
                                        <p:strVal val="visible"/>
                                      </p:to>
                                    </p:set>
                                    <p:animEffect transition="in" filter="fade">
                                      <p:cBhvr>
                                        <p:cTn id="55" dur="2000"/>
                                        <p:tgtEl>
                                          <p:spTgt spid="1218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27" grpId="0" animBg="1"/>
      <p:bldP spid="24" grpId="0" animBg="1"/>
      <p:bldP spid="23" grpId="0" animBg="1"/>
      <p:bldP spid="20" grpId="0" animBg="1"/>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p:cNvSpPr/>
          <p:nvPr/>
        </p:nvSpPr>
        <p:spPr>
          <a:xfrm>
            <a:off x="530225" y="5214938"/>
            <a:ext cx="4327525" cy="11430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23" name="Rounded Rectangle 22"/>
          <p:cNvSpPr/>
          <p:nvPr/>
        </p:nvSpPr>
        <p:spPr>
          <a:xfrm>
            <a:off x="530225" y="3857625"/>
            <a:ext cx="4327525" cy="11430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20" name="Rounded Rectangle 19"/>
          <p:cNvSpPr/>
          <p:nvPr/>
        </p:nvSpPr>
        <p:spPr>
          <a:xfrm>
            <a:off x="4714875" y="1571625"/>
            <a:ext cx="3214688" cy="714375"/>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19" name="Rounded Rectangle 18"/>
          <p:cNvSpPr/>
          <p:nvPr/>
        </p:nvSpPr>
        <p:spPr>
          <a:xfrm>
            <a:off x="642938" y="1571625"/>
            <a:ext cx="3214687" cy="7143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21867" name="Text Box 11"/>
          <p:cNvSpPr txBox="1">
            <a:spLocks noChangeArrowheads="1"/>
          </p:cNvSpPr>
          <p:nvPr/>
        </p:nvSpPr>
        <p:spPr bwMode="auto">
          <a:xfrm>
            <a:off x="214313" y="142875"/>
            <a:ext cx="8804275" cy="1384300"/>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مقدار انرژی که دي پلها ي جذب سطحی شده به دي پل های محلول وارد می کنند، را می توان در قالب کاری که برای انتقال این دی پل ها از عمق محلول به سطح باید انجام گیرد بیان نمود.</a:t>
            </a:r>
          </a:p>
        </p:txBody>
      </p:sp>
      <p:sp>
        <p:nvSpPr>
          <p:cNvPr id="45072" name="Slide Number Placeholder 17"/>
          <p:cNvSpPr>
            <a:spLocks noGrp="1"/>
          </p:cNvSpPr>
          <p:nvPr>
            <p:ph type="sldNum" sz="quarter" idx="12"/>
          </p:nvPr>
        </p:nvSpPr>
        <p:spPr/>
        <p:txBody>
          <a:bodyPr/>
          <a:lstStyle/>
          <a:p>
            <a:pPr>
              <a:defRPr/>
            </a:pPr>
            <a:fld id="{4F2B26F4-BBB9-4658-B5A7-35E8D11BD281}" type="slidenum">
              <a:rPr lang="en-US"/>
              <a:pPr>
                <a:defRPr/>
              </a:pPr>
              <a:t>11</a:t>
            </a:fld>
            <a:endParaRPr lang="en-US"/>
          </a:p>
        </p:txBody>
      </p:sp>
      <p:graphicFrame>
        <p:nvGraphicFramePr>
          <p:cNvPr id="2" name="Object 16"/>
          <p:cNvGraphicFramePr>
            <a:graphicFrameLocks noChangeAspect="1"/>
          </p:cNvGraphicFramePr>
          <p:nvPr/>
        </p:nvGraphicFramePr>
        <p:xfrm>
          <a:off x="1071563" y="1643063"/>
          <a:ext cx="2455862" cy="579437"/>
        </p:xfrm>
        <a:graphic>
          <a:graphicData uri="http://schemas.openxmlformats.org/presentationml/2006/ole">
            <p:oleObj spid="_x0000_s28674" name="Equation" r:id="rId3" imgW="1701720" imgH="355320" progId="Equation.3">
              <p:embed/>
            </p:oleObj>
          </a:graphicData>
        </a:graphic>
      </p:graphicFrame>
      <p:graphicFrame>
        <p:nvGraphicFramePr>
          <p:cNvPr id="3" name="Object 18"/>
          <p:cNvGraphicFramePr>
            <a:graphicFrameLocks noChangeAspect="1"/>
          </p:cNvGraphicFramePr>
          <p:nvPr/>
        </p:nvGraphicFramePr>
        <p:xfrm>
          <a:off x="5092700" y="1643063"/>
          <a:ext cx="2693988" cy="579437"/>
        </p:xfrm>
        <a:graphic>
          <a:graphicData uri="http://schemas.openxmlformats.org/presentationml/2006/ole">
            <p:oleObj spid="_x0000_s28675" name="Equation" r:id="rId4" imgW="1866600" imgH="355320" progId="Equation.3">
              <p:embed/>
            </p:oleObj>
          </a:graphicData>
        </a:graphic>
      </p:graphicFrame>
      <p:sp>
        <p:nvSpPr>
          <p:cNvPr id="21" name="Text Box 4"/>
          <p:cNvSpPr txBox="1">
            <a:spLocks noChangeArrowheads="1"/>
          </p:cNvSpPr>
          <p:nvPr/>
        </p:nvSpPr>
        <p:spPr bwMode="auto">
          <a:xfrm>
            <a:off x="214313" y="2606675"/>
            <a:ext cx="8720137" cy="1384300"/>
          </a:xfrm>
          <a:prstGeom prst="rect">
            <a:avLst/>
          </a:prstGeom>
          <a:noFill/>
          <a:ln w="9525">
            <a:noFill/>
            <a:miter lim="800000"/>
            <a:headEnd/>
            <a:tailEnd/>
          </a:ln>
        </p:spPr>
        <p:txBody>
          <a:bodyPr>
            <a:spAutoFit/>
          </a:bodyPr>
          <a:lstStyle/>
          <a:p>
            <a:pPr algn="just" rtl="1"/>
            <a:r>
              <a:rPr lang="fa-IR" sz="2800">
                <a:latin typeface="Calibri" pitchFamily="34" charset="0"/>
                <a:cs typeface="B Compset" pitchFamily="2" charset="-78"/>
              </a:rPr>
              <a:t>با توجه به احتمالات مربوط به جذب یک دی پل روی سطح، در نهایت کاری  که لازم است تا یک دی پل از عمق محلول به سطح الکترود جذب شود، را می توان به صورت زیر فرمول بندی کرد.</a:t>
            </a:r>
          </a:p>
        </p:txBody>
      </p:sp>
      <p:graphicFrame>
        <p:nvGraphicFramePr>
          <p:cNvPr id="22" name="Object 12"/>
          <p:cNvGraphicFramePr>
            <a:graphicFrameLocks noChangeAspect="1"/>
          </p:cNvGraphicFramePr>
          <p:nvPr>
            <p:ph sz="quarter" idx="1"/>
          </p:nvPr>
        </p:nvGraphicFramePr>
        <p:xfrm>
          <a:off x="642938" y="3963988"/>
          <a:ext cx="3821112" cy="930275"/>
        </p:xfrm>
        <a:graphic>
          <a:graphicData uri="http://schemas.openxmlformats.org/presentationml/2006/ole">
            <p:oleObj spid="_x0000_s28676" name="Equation" r:id="rId5" imgW="2971800" imgH="723600" progId="Equation.3">
              <p:embed/>
            </p:oleObj>
          </a:graphicData>
        </a:graphic>
      </p:graphicFrame>
      <p:graphicFrame>
        <p:nvGraphicFramePr>
          <p:cNvPr id="4" name="Object 5"/>
          <p:cNvGraphicFramePr>
            <a:graphicFrameLocks noChangeAspect="1"/>
          </p:cNvGraphicFramePr>
          <p:nvPr/>
        </p:nvGraphicFramePr>
        <p:xfrm>
          <a:off x="1387475" y="5330825"/>
          <a:ext cx="3282950" cy="928688"/>
        </p:xfrm>
        <a:graphic>
          <a:graphicData uri="http://schemas.openxmlformats.org/presentationml/2006/ole">
            <p:oleObj spid="_x0000_s28677" name="Equation" r:id="rId6" imgW="2616120" imgH="72360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1867"/>
                                        </p:tgtEl>
                                        <p:attrNameLst>
                                          <p:attrName>style.visibility</p:attrName>
                                        </p:attrNameLst>
                                      </p:cBhvr>
                                      <p:to>
                                        <p:strVal val="visible"/>
                                      </p:to>
                                    </p:set>
                                    <p:animEffect transition="in" filter="fade">
                                      <p:cBhvr>
                                        <p:cTn id="7" dur="2000"/>
                                        <p:tgtEl>
                                          <p:spTgt spid="121867"/>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2000"/>
                                        <p:tgtEl>
                                          <p:spTgt spid="20"/>
                                        </p:tgtEl>
                                      </p:cBhvr>
                                    </p:animEffect>
                                  </p:childTnLst>
                                </p:cTn>
                              </p:par>
                              <p:par>
                                <p:cTn id="14" presetID="10" presetClass="entr" presetSubtype="0"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20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2000"/>
                                        <p:tgtEl>
                                          <p:spTgt spid="1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2000"/>
                                        <p:tgtEl>
                                          <p:spTgt spid="21"/>
                                        </p:tgtEl>
                                      </p:cBhvr>
                                    </p:animEffect>
                                  </p:childTnLst>
                                </p:cTn>
                              </p:par>
                              <p:par>
                                <p:cTn id="23" presetID="10" presetClass="entr" presetSubtype="0" fill="hold" nodeType="with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2000"/>
                                        <p:tgtEl>
                                          <p:spTgt spid="2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2000"/>
                                        <p:tgtEl>
                                          <p:spTgt spid="2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2000"/>
                                        <p:tgtEl>
                                          <p:spTgt spid="25"/>
                                        </p:tgtEl>
                                      </p:cBhvr>
                                    </p:animEffect>
                                  </p:childTnLst>
                                </p:cTn>
                              </p:par>
                              <p:par>
                                <p:cTn id="32" presetID="10" presetClass="entr" presetSubtype="0" fill="hold" nodeType="with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3" grpId="0" animBg="1"/>
      <p:bldP spid="20" grpId="0" animBg="1"/>
      <p:bldP spid="19" grpId="0" animBg="1"/>
      <p:bldP spid="121867"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642938" y="5241925"/>
            <a:ext cx="5643562" cy="928688"/>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14" name="Rounded Rectangle 13"/>
          <p:cNvSpPr/>
          <p:nvPr/>
        </p:nvSpPr>
        <p:spPr>
          <a:xfrm>
            <a:off x="642938" y="4143375"/>
            <a:ext cx="5643562" cy="928688"/>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3" name="Rounded Rectangle 12"/>
          <p:cNvSpPr/>
          <p:nvPr/>
        </p:nvSpPr>
        <p:spPr>
          <a:xfrm>
            <a:off x="642938" y="2000250"/>
            <a:ext cx="4786312" cy="11430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12" name="Rounded Rectangle 11"/>
          <p:cNvSpPr/>
          <p:nvPr/>
        </p:nvSpPr>
        <p:spPr>
          <a:xfrm>
            <a:off x="642938" y="714375"/>
            <a:ext cx="4786312" cy="11430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84998" name="Text Box 6"/>
          <p:cNvSpPr txBox="1">
            <a:spLocks noChangeArrowheads="1"/>
          </p:cNvSpPr>
          <p:nvPr/>
        </p:nvSpPr>
        <p:spPr bwMode="auto">
          <a:xfrm>
            <a:off x="7375525" y="114300"/>
            <a:ext cx="1608138" cy="523875"/>
          </a:xfrm>
          <a:prstGeom prst="rect">
            <a:avLst/>
          </a:prstGeom>
          <a:noFill/>
          <a:ln w="9525">
            <a:noFill/>
            <a:miter lim="800000"/>
            <a:headEnd/>
            <a:tailEnd/>
          </a:ln>
        </p:spPr>
        <p:txBody>
          <a:bodyPr wrap="none">
            <a:spAutoFit/>
          </a:bodyPr>
          <a:lstStyle/>
          <a:p>
            <a:pPr algn="r" rtl="1"/>
            <a:r>
              <a:rPr lang="fa-IR" sz="2800">
                <a:latin typeface="Calibri" pitchFamily="34" charset="0"/>
                <a:cs typeface="B Compset" pitchFamily="2" charset="-78"/>
              </a:rPr>
              <a:t>درنتيجه داریم</a:t>
            </a:r>
            <a:endParaRPr lang="en-US" sz="2800">
              <a:latin typeface="Calibri" pitchFamily="34" charset="0"/>
              <a:cs typeface="B Compset" pitchFamily="2" charset="-78"/>
            </a:endParaRPr>
          </a:p>
        </p:txBody>
      </p:sp>
      <p:sp>
        <p:nvSpPr>
          <p:cNvPr id="84999" name="Text Box 7"/>
          <p:cNvSpPr txBox="1">
            <a:spLocks noChangeArrowheads="1"/>
          </p:cNvSpPr>
          <p:nvPr/>
        </p:nvSpPr>
        <p:spPr bwMode="auto">
          <a:xfrm>
            <a:off x="5465763" y="3349625"/>
            <a:ext cx="3606800" cy="523875"/>
          </a:xfrm>
          <a:prstGeom prst="rect">
            <a:avLst/>
          </a:prstGeom>
          <a:noFill/>
          <a:ln w="9525">
            <a:noFill/>
            <a:miter lim="800000"/>
            <a:headEnd/>
            <a:tailEnd/>
          </a:ln>
        </p:spPr>
        <p:txBody>
          <a:bodyPr wrap="none">
            <a:spAutoFit/>
          </a:bodyPr>
          <a:lstStyle/>
          <a:p>
            <a:pPr algn="r" rtl="1"/>
            <a:r>
              <a:rPr lang="fa-IR" sz="2800">
                <a:latin typeface="Calibri" pitchFamily="34" charset="0"/>
                <a:cs typeface="B Compset" pitchFamily="2" charset="-78"/>
              </a:rPr>
              <a:t>و از اینجا می توان بدست آورد</a:t>
            </a:r>
            <a:endParaRPr lang="en-US" sz="2800">
              <a:latin typeface="Calibri" pitchFamily="34" charset="0"/>
              <a:cs typeface="B Compset" pitchFamily="2" charset="-78"/>
            </a:endParaRPr>
          </a:p>
        </p:txBody>
      </p:sp>
      <p:graphicFrame>
        <p:nvGraphicFramePr>
          <p:cNvPr id="85009" name="Object 17"/>
          <p:cNvGraphicFramePr>
            <a:graphicFrameLocks noChangeAspect="1"/>
          </p:cNvGraphicFramePr>
          <p:nvPr>
            <p:ph sz="quarter" idx="3"/>
          </p:nvPr>
        </p:nvGraphicFramePr>
        <p:xfrm>
          <a:off x="928688" y="785813"/>
          <a:ext cx="4114800" cy="985837"/>
        </p:xfrm>
        <a:graphic>
          <a:graphicData uri="http://schemas.openxmlformats.org/presentationml/2006/ole">
            <p:oleObj spid="_x0000_s29698" name="Equation" r:id="rId3" imgW="2044700" imgH="419100" progId="Equation.3">
              <p:embed/>
            </p:oleObj>
          </a:graphicData>
        </a:graphic>
      </p:graphicFrame>
      <p:graphicFrame>
        <p:nvGraphicFramePr>
          <p:cNvPr id="85012" name="Object 20"/>
          <p:cNvGraphicFramePr>
            <a:graphicFrameLocks noChangeAspect="1"/>
          </p:cNvGraphicFramePr>
          <p:nvPr>
            <p:ph sz="quarter" idx="4"/>
          </p:nvPr>
        </p:nvGraphicFramePr>
        <p:xfrm>
          <a:off x="928688" y="2071688"/>
          <a:ext cx="4191000" cy="1000125"/>
        </p:xfrm>
        <a:graphic>
          <a:graphicData uri="http://schemas.openxmlformats.org/presentationml/2006/ole">
            <p:oleObj spid="_x0000_s29699" name="Equation" r:id="rId4" imgW="2044700" imgH="419100" progId="Equation.3">
              <p:embed/>
            </p:oleObj>
          </a:graphicData>
        </a:graphic>
      </p:graphicFrame>
      <p:graphicFrame>
        <p:nvGraphicFramePr>
          <p:cNvPr id="85015" name="Object 23"/>
          <p:cNvGraphicFramePr>
            <a:graphicFrameLocks noChangeAspect="1"/>
          </p:cNvGraphicFramePr>
          <p:nvPr/>
        </p:nvGraphicFramePr>
        <p:xfrm>
          <a:off x="747713" y="4143375"/>
          <a:ext cx="5334000" cy="893763"/>
        </p:xfrm>
        <a:graphic>
          <a:graphicData uri="http://schemas.openxmlformats.org/presentationml/2006/ole">
            <p:oleObj spid="_x0000_s29700" name="Equation" r:id="rId5" imgW="2501900" imgH="419100" progId="Equation.3">
              <p:embed/>
            </p:oleObj>
          </a:graphicData>
        </a:graphic>
      </p:graphicFrame>
      <p:graphicFrame>
        <p:nvGraphicFramePr>
          <p:cNvPr id="85016" name="Object 24"/>
          <p:cNvGraphicFramePr>
            <a:graphicFrameLocks noChangeAspect="1"/>
          </p:cNvGraphicFramePr>
          <p:nvPr/>
        </p:nvGraphicFramePr>
        <p:xfrm>
          <a:off x="747713" y="5265738"/>
          <a:ext cx="5184775" cy="877887"/>
        </p:xfrm>
        <a:graphic>
          <a:graphicData uri="http://schemas.openxmlformats.org/presentationml/2006/ole">
            <p:oleObj spid="_x0000_s29701" name="Equation" r:id="rId6" imgW="2501900" imgH="419100" progId="Equation.3">
              <p:embed/>
            </p:oleObj>
          </a:graphicData>
        </a:graphic>
      </p:graphicFrame>
      <p:sp>
        <p:nvSpPr>
          <p:cNvPr id="46095" name="Slide Number Placeholder 16"/>
          <p:cNvSpPr>
            <a:spLocks noGrp="1"/>
          </p:cNvSpPr>
          <p:nvPr>
            <p:ph type="sldNum" sz="quarter" idx="12"/>
          </p:nvPr>
        </p:nvSpPr>
        <p:spPr/>
        <p:txBody>
          <a:bodyPr/>
          <a:lstStyle/>
          <a:p>
            <a:pPr>
              <a:defRPr/>
            </a:pPr>
            <a:fld id="{7C199253-AFD3-40CC-AE8B-1144519641DF}" type="slidenum">
              <a:rPr lang="en-US" smtClean="0"/>
              <a:pPr>
                <a:defRPr/>
              </a:pPr>
              <a:t>12</a:t>
            </a:fld>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4998"/>
                                        </p:tgtEl>
                                        <p:attrNameLst>
                                          <p:attrName>style.visibility</p:attrName>
                                        </p:attrNameLst>
                                      </p:cBhvr>
                                      <p:to>
                                        <p:strVal val="visible"/>
                                      </p:to>
                                    </p:set>
                                    <p:animEffect transition="in" filter="fade">
                                      <p:cBhvr>
                                        <p:cTn id="7" dur="2000"/>
                                        <p:tgtEl>
                                          <p:spTgt spid="84998"/>
                                        </p:tgtEl>
                                      </p:cBhvr>
                                    </p:animEffect>
                                  </p:childTnLst>
                                </p:cTn>
                              </p:par>
                              <p:par>
                                <p:cTn id="8" presetID="10" presetClass="entr" presetSubtype="0" fill="hold" nodeType="withEffect">
                                  <p:stCondLst>
                                    <p:cond delay="0"/>
                                  </p:stCondLst>
                                  <p:childTnLst>
                                    <p:set>
                                      <p:cBhvr>
                                        <p:cTn id="9" dur="1" fill="hold">
                                          <p:stCondLst>
                                            <p:cond delay="0"/>
                                          </p:stCondLst>
                                        </p:cTn>
                                        <p:tgtEl>
                                          <p:spTgt spid="85009"/>
                                        </p:tgtEl>
                                        <p:attrNameLst>
                                          <p:attrName>style.visibility</p:attrName>
                                        </p:attrNameLst>
                                      </p:cBhvr>
                                      <p:to>
                                        <p:strVal val="visible"/>
                                      </p:to>
                                    </p:set>
                                    <p:animEffect transition="in" filter="fade">
                                      <p:cBhvr>
                                        <p:cTn id="10" dur="2000"/>
                                        <p:tgtEl>
                                          <p:spTgt spid="8500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2000"/>
                                        <p:tgtEl>
                                          <p:spTgt spid="12"/>
                                        </p:tgtEl>
                                      </p:cBhvr>
                                    </p:animEffect>
                                  </p:childTnLst>
                                </p:cTn>
                              </p:par>
                              <p:par>
                                <p:cTn id="14" presetID="10" presetClass="entr" presetSubtype="0" fill="hold" nodeType="withEffect">
                                  <p:stCondLst>
                                    <p:cond delay="0"/>
                                  </p:stCondLst>
                                  <p:childTnLst>
                                    <p:set>
                                      <p:cBhvr>
                                        <p:cTn id="15" dur="1" fill="hold">
                                          <p:stCondLst>
                                            <p:cond delay="0"/>
                                          </p:stCondLst>
                                        </p:cTn>
                                        <p:tgtEl>
                                          <p:spTgt spid="85012"/>
                                        </p:tgtEl>
                                        <p:attrNameLst>
                                          <p:attrName>style.visibility</p:attrName>
                                        </p:attrNameLst>
                                      </p:cBhvr>
                                      <p:to>
                                        <p:strVal val="visible"/>
                                      </p:to>
                                    </p:set>
                                    <p:animEffect transition="in" filter="fade">
                                      <p:cBhvr>
                                        <p:cTn id="16" dur="2000"/>
                                        <p:tgtEl>
                                          <p:spTgt spid="8501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20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4999"/>
                                        </p:tgtEl>
                                        <p:attrNameLst>
                                          <p:attrName>style.visibility</p:attrName>
                                        </p:attrNameLst>
                                      </p:cBhvr>
                                      <p:to>
                                        <p:strVal val="visible"/>
                                      </p:to>
                                    </p:set>
                                    <p:animEffect transition="in" filter="fade">
                                      <p:cBhvr>
                                        <p:cTn id="24" dur="2000"/>
                                        <p:tgtEl>
                                          <p:spTgt spid="84999"/>
                                        </p:tgtEl>
                                      </p:cBhvr>
                                    </p:animEffect>
                                  </p:childTnLst>
                                </p:cTn>
                              </p:par>
                              <p:par>
                                <p:cTn id="25" presetID="10" presetClass="entr" presetSubtype="0" fill="hold" nodeType="withEffect">
                                  <p:stCondLst>
                                    <p:cond delay="0"/>
                                  </p:stCondLst>
                                  <p:childTnLst>
                                    <p:set>
                                      <p:cBhvr>
                                        <p:cTn id="26" dur="1" fill="hold">
                                          <p:stCondLst>
                                            <p:cond delay="0"/>
                                          </p:stCondLst>
                                        </p:cTn>
                                        <p:tgtEl>
                                          <p:spTgt spid="85015"/>
                                        </p:tgtEl>
                                        <p:attrNameLst>
                                          <p:attrName>style.visibility</p:attrName>
                                        </p:attrNameLst>
                                      </p:cBhvr>
                                      <p:to>
                                        <p:strVal val="visible"/>
                                      </p:to>
                                    </p:set>
                                    <p:animEffect transition="in" filter="fade">
                                      <p:cBhvr>
                                        <p:cTn id="27" dur="2000"/>
                                        <p:tgtEl>
                                          <p:spTgt spid="850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2000"/>
                                        <p:tgtEl>
                                          <p:spTgt spid="14"/>
                                        </p:tgtEl>
                                      </p:cBhvr>
                                    </p:animEffect>
                                  </p:childTnLst>
                                </p:cTn>
                              </p:par>
                              <p:par>
                                <p:cTn id="31" presetID="10" presetClass="entr" presetSubtype="0" fill="hold" nodeType="withEffect">
                                  <p:stCondLst>
                                    <p:cond delay="0"/>
                                  </p:stCondLst>
                                  <p:childTnLst>
                                    <p:set>
                                      <p:cBhvr>
                                        <p:cTn id="32" dur="1" fill="hold">
                                          <p:stCondLst>
                                            <p:cond delay="0"/>
                                          </p:stCondLst>
                                        </p:cTn>
                                        <p:tgtEl>
                                          <p:spTgt spid="85016"/>
                                        </p:tgtEl>
                                        <p:attrNameLst>
                                          <p:attrName>style.visibility</p:attrName>
                                        </p:attrNameLst>
                                      </p:cBhvr>
                                      <p:to>
                                        <p:strVal val="visible"/>
                                      </p:to>
                                    </p:set>
                                    <p:animEffect transition="in" filter="fade">
                                      <p:cBhvr>
                                        <p:cTn id="33" dur="2000"/>
                                        <p:tgtEl>
                                          <p:spTgt spid="85016"/>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4" grpId="0" animBg="1"/>
      <p:bldP spid="13" grpId="0" animBg="1"/>
      <p:bldP spid="12" grpId="0" animBg="1"/>
      <p:bldP spid="84998" grpId="0"/>
      <p:bldP spid="8499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1928813" y="3786188"/>
            <a:ext cx="5072062" cy="18573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2" name="Rounded Rectangle 11"/>
          <p:cNvSpPr/>
          <p:nvPr/>
        </p:nvSpPr>
        <p:spPr>
          <a:xfrm>
            <a:off x="4786313" y="1000125"/>
            <a:ext cx="3214687" cy="1214438"/>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11" name="Rounded Rectangle 10"/>
          <p:cNvSpPr/>
          <p:nvPr/>
        </p:nvSpPr>
        <p:spPr>
          <a:xfrm>
            <a:off x="857250" y="1000125"/>
            <a:ext cx="3214688" cy="1214438"/>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7" name="Slide Number Placeholder 6"/>
          <p:cNvSpPr>
            <a:spLocks noGrp="1"/>
          </p:cNvSpPr>
          <p:nvPr>
            <p:ph type="sldNum" sz="quarter" idx="12"/>
          </p:nvPr>
        </p:nvSpPr>
        <p:spPr/>
        <p:txBody>
          <a:bodyPr/>
          <a:lstStyle/>
          <a:p>
            <a:pPr>
              <a:defRPr/>
            </a:pPr>
            <a:fld id="{B904581D-BFD5-45FD-B105-F533C304D9BA}" type="slidenum">
              <a:rPr lang="en-US" smtClean="0"/>
              <a:pPr>
                <a:defRPr/>
              </a:pPr>
              <a:t>13</a:t>
            </a:fld>
            <a:endParaRPr lang="en-US"/>
          </a:p>
        </p:txBody>
      </p:sp>
      <p:sp>
        <p:nvSpPr>
          <p:cNvPr id="8" name="Text Box 8"/>
          <p:cNvSpPr txBox="1">
            <a:spLocks noChangeArrowheads="1"/>
          </p:cNvSpPr>
          <p:nvPr/>
        </p:nvSpPr>
        <p:spPr bwMode="auto">
          <a:xfrm>
            <a:off x="5222875" y="142875"/>
            <a:ext cx="3706813" cy="523875"/>
          </a:xfrm>
          <a:prstGeom prst="rect">
            <a:avLst/>
          </a:prstGeom>
          <a:noFill/>
          <a:ln w="9525">
            <a:noFill/>
            <a:miter lim="800000"/>
            <a:headEnd/>
            <a:tailEnd/>
          </a:ln>
        </p:spPr>
        <p:txBody>
          <a:bodyPr wrap="none">
            <a:spAutoFit/>
          </a:bodyPr>
          <a:lstStyle/>
          <a:p>
            <a:pPr algn="r" rtl="1"/>
            <a:r>
              <a:rPr lang="fa-IR" sz="2800">
                <a:latin typeface="Calibri" pitchFamily="34" charset="0"/>
                <a:cs typeface="B Compset" pitchFamily="2" charset="-78"/>
              </a:rPr>
              <a:t>کسر توزیع دی پل ها روی سطح</a:t>
            </a:r>
            <a:endParaRPr lang="en-US" sz="2800">
              <a:latin typeface="Calibri" pitchFamily="34" charset="0"/>
              <a:cs typeface="B Compset" pitchFamily="2" charset="-78"/>
            </a:endParaRPr>
          </a:p>
        </p:txBody>
      </p:sp>
      <p:graphicFrame>
        <p:nvGraphicFramePr>
          <p:cNvPr id="9" name="Object 25"/>
          <p:cNvGraphicFramePr>
            <a:graphicFrameLocks noChangeAspect="1"/>
          </p:cNvGraphicFramePr>
          <p:nvPr/>
        </p:nvGraphicFramePr>
        <p:xfrm>
          <a:off x="976313" y="1085850"/>
          <a:ext cx="2895600" cy="1055688"/>
        </p:xfrm>
        <a:graphic>
          <a:graphicData uri="http://schemas.openxmlformats.org/presentationml/2006/ole">
            <p:oleObj spid="_x0000_s30722" name="Equation" r:id="rId3" imgW="1181100" imgH="508000" progId="Equation.3">
              <p:embed/>
            </p:oleObj>
          </a:graphicData>
        </a:graphic>
      </p:graphicFrame>
      <p:graphicFrame>
        <p:nvGraphicFramePr>
          <p:cNvPr id="10" name="Object 26"/>
          <p:cNvGraphicFramePr>
            <a:graphicFrameLocks noChangeAspect="1"/>
          </p:cNvGraphicFramePr>
          <p:nvPr/>
        </p:nvGraphicFramePr>
        <p:xfrm>
          <a:off x="4857750" y="1071563"/>
          <a:ext cx="3035300" cy="1033462"/>
        </p:xfrm>
        <a:graphic>
          <a:graphicData uri="http://schemas.openxmlformats.org/presentationml/2006/ole">
            <p:oleObj spid="_x0000_s30723" name="Equation" r:id="rId4" imgW="1130300" imgH="508000" progId="Equation.3">
              <p:embed/>
            </p:oleObj>
          </a:graphicData>
        </a:graphic>
      </p:graphicFrame>
      <p:sp>
        <p:nvSpPr>
          <p:cNvPr id="13" name="Text Box 4"/>
          <p:cNvSpPr txBox="1">
            <a:spLocks noChangeArrowheads="1"/>
          </p:cNvSpPr>
          <p:nvPr/>
        </p:nvSpPr>
        <p:spPr bwMode="auto">
          <a:xfrm>
            <a:off x="285750" y="2643188"/>
            <a:ext cx="8612188" cy="954087"/>
          </a:xfrm>
          <a:prstGeom prst="rect">
            <a:avLst/>
          </a:prstGeom>
          <a:noFill/>
          <a:ln w="9525">
            <a:noFill/>
            <a:miter lim="800000"/>
            <a:headEnd/>
            <a:tailEnd/>
          </a:ln>
        </p:spPr>
        <p:txBody>
          <a:bodyPr>
            <a:spAutoFit/>
          </a:bodyPr>
          <a:lstStyle/>
          <a:p>
            <a:pPr algn="just" rtl="1"/>
            <a:r>
              <a:rPr lang="fa-IR" sz="2800">
                <a:latin typeface="Calibri" pitchFamily="34" charset="0"/>
                <a:cs typeface="B Compset" pitchFamily="2" charset="-78"/>
              </a:rPr>
              <a:t>و با یک جايگزينی، می توان تفاوت کسر دی پل های جذب شده در دو جهت را بدست آورد</a:t>
            </a:r>
            <a:endParaRPr lang="en-US" sz="2800">
              <a:latin typeface="Calibri" pitchFamily="34" charset="0"/>
              <a:cs typeface="B Compset" pitchFamily="2" charset="-78"/>
            </a:endParaRPr>
          </a:p>
        </p:txBody>
      </p:sp>
      <p:graphicFrame>
        <p:nvGraphicFramePr>
          <p:cNvPr id="118794" name="Object 10"/>
          <p:cNvGraphicFramePr>
            <a:graphicFrameLocks noChangeAspect="1"/>
          </p:cNvGraphicFramePr>
          <p:nvPr/>
        </p:nvGraphicFramePr>
        <p:xfrm>
          <a:off x="2143125" y="3857625"/>
          <a:ext cx="4568825" cy="1714500"/>
        </p:xfrm>
        <a:graphic>
          <a:graphicData uri="http://schemas.openxmlformats.org/presentationml/2006/ole">
            <p:oleObj spid="_x0000_s30724" name="Equation" r:id="rId5" imgW="2362200" imgH="88900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2000"/>
                                        <p:tgtEl>
                                          <p:spTgt spid="1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2000"/>
                                        <p:tgtEl>
                                          <p:spTgt spid="1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childTnLst>
                                </p:cTn>
                              </p:par>
                              <p:par>
                                <p:cTn id="20" presetID="10" presetClass="entr" presetSubtype="0" fill="hold" nodeType="withEffect">
                                  <p:stCondLst>
                                    <p:cond delay="0"/>
                                  </p:stCondLst>
                                  <p:childTnLst>
                                    <p:set>
                                      <p:cBhvr>
                                        <p:cTn id="21" dur="1" fill="hold">
                                          <p:stCondLst>
                                            <p:cond delay="0"/>
                                          </p:stCondLst>
                                        </p:cTn>
                                        <p:tgtEl>
                                          <p:spTgt spid="118794"/>
                                        </p:tgtEl>
                                        <p:attrNameLst>
                                          <p:attrName>style.visibility</p:attrName>
                                        </p:attrNameLst>
                                      </p:cBhvr>
                                      <p:to>
                                        <p:strVal val="visible"/>
                                      </p:to>
                                    </p:set>
                                    <p:animEffect transition="in" filter="fade">
                                      <p:cBhvr>
                                        <p:cTn id="22" dur="2000"/>
                                        <p:tgtEl>
                                          <p:spTgt spid="11879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2000"/>
                                        <p:tgtEl>
                                          <p:spTgt spid="1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2" grpId="0" animBg="1"/>
      <p:bldP spid="11" grpId="0" animBg="1"/>
      <p:bldP spid="8"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285750" y="5286375"/>
            <a:ext cx="6429375" cy="100012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2" name="Rounded Rectangle 11"/>
          <p:cNvSpPr/>
          <p:nvPr/>
        </p:nvSpPr>
        <p:spPr>
          <a:xfrm>
            <a:off x="285750" y="4170363"/>
            <a:ext cx="3857625" cy="100012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0" name="Rounded Rectangle 9"/>
          <p:cNvSpPr/>
          <p:nvPr/>
        </p:nvSpPr>
        <p:spPr>
          <a:xfrm>
            <a:off x="1071563" y="1071563"/>
            <a:ext cx="6858000" cy="18573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en-US"/>
          </a:p>
        </p:txBody>
      </p:sp>
      <p:sp>
        <p:nvSpPr>
          <p:cNvPr id="118789" name="Text Box 5"/>
          <p:cNvSpPr txBox="1">
            <a:spLocks noChangeArrowheads="1"/>
          </p:cNvSpPr>
          <p:nvPr/>
        </p:nvSpPr>
        <p:spPr bwMode="auto">
          <a:xfrm>
            <a:off x="5129213" y="142875"/>
            <a:ext cx="3738562" cy="523875"/>
          </a:xfrm>
          <a:prstGeom prst="rect">
            <a:avLst/>
          </a:prstGeom>
          <a:noFill/>
          <a:ln w="9525">
            <a:noFill/>
            <a:miter lim="800000"/>
            <a:headEnd/>
            <a:tailEnd/>
          </a:ln>
        </p:spPr>
        <p:txBody>
          <a:bodyPr wrap="none">
            <a:spAutoFit/>
          </a:bodyPr>
          <a:lstStyle/>
          <a:p>
            <a:pPr algn="r" rtl="1"/>
            <a:r>
              <a:rPr lang="fa-IR" sz="2800">
                <a:latin typeface="Times New Roman" pitchFamily="18" charset="0"/>
                <a:cs typeface="B Compset" pitchFamily="2" charset="-78"/>
              </a:rPr>
              <a:t>و در نهایت داریم (               )</a:t>
            </a:r>
          </a:p>
        </p:txBody>
      </p:sp>
      <p:sp>
        <p:nvSpPr>
          <p:cNvPr id="118790" name="Text Box 6"/>
          <p:cNvSpPr txBox="1">
            <a:spLocks noChangeArrowheads="1"/>
          </p:cNvSpPr>
          <p:nvPr/>
        </p:nvSpPr>
        <p:spPr bwMode="auto">
          <a:xfrm>
            <a:off x="228600" y="3143250"/>
            <a:ext cx="8686800" cy="954088"/>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با داشتن مقدار </a:t>
            </a:r>
            <a:r>
              <a:rPr lang="el-GR" sz="2800" i="1">
                <a:latin typeface="Times New Roman" pitchFamily="18" charset="0"/>
                <a:cs typeface="B Compset" pitchFamily="2" charset="-78"/>
              </a:rPr>
              <a:t>Δ</a:t>
            </a:r>
            <a:r>
              <a:rPr lang="en-US" sz="2800" i="1">
                <a:latin typeface="Times New Roman" pitchFamily="18" charset="0"/>
                <a:cs typeface="B Compset" pitchFamily="2" charset="-78"/>
              </a:rPr>
              <a:t>G</a:t>
            </a:r>
            <a:r>
              <a:rPr lang="en-US" sz="2800" i="1" baseline="-25000">
                <a:latin typeface="Times New Roman" pitchFamily="18" charset="0"/>
                <a:cs typeface="B Compset" pitchFamily="2" charset="-78"/>
              </a:rPr>
              <a:t>c</a:t>
            </a:r>
            <a:r>
              <a:rPr lang="en-US" sz="2800" i="1">
                <a:latin typeface="Times New Roman" pitchFamily="18" charset="0"/>
                <a:cs typeface="B Compset" pitchFamily="2" charset="-78"/>
              </a:rPr>
              <a:t>°</a:t>
            </a:r>
            <a:r>
              <a:rPr lang="fa-IR" sz="2800">
                <a:latin typeface="Times New Roman" pitchFamily="18" charset="0"/>
                <a:cs typeface="B Compset" pitchFamily="2" charset="-78"/>
              </a:rPr>
              <a:t>، آنتالپی آزاد جذب شیمیایی، می توان رابطه بالا را به صورت زیر ساده کرد.</a:t>
            </a:r>
          </a:p>
        </p:txBody>
      </p:sp>
      <p:graphicFrame>
        <p:nvGraphicFramePr>
          <p:cNvPr id="118795" name="Object 11"/>
          <p:cNvGraphicFramePr>
            <a:graphicFrameLocks noChangeAspect="1"/>
          </p:cNvGraphicFramePr>
          <p:nvPr/>
        </p:nvGraphicFramePr>
        <p:xfrm>
          <a:off x="1500188" y="1285875"/>
          <a:ext cx="5618162" cy="1371600"/>
        </p:xfrm>
        <a:graphic>
          <a:graphicData uri="http://schemas.openxmlformats.org/presentationml/2006/ole">
            <p:oleObj spid="_x0000_s31746" name="Equation" r:id="rId3" imgW="5930640" imgH="1447560" progId="Equation.3">
              <p:embed/>
            </p:oleObj>
          </a:graphicData>
        </a:graphic>
      </p:graphicFrame>
      <p:graphicFrame>
        <p:nvGraphicFramePr>
          <p:cNvPr id="118796" name="Object 12"/>
          <p:cNvGraphicFramePr>
            <a:graphicFrameLocks noChangeAspect="1"/>
          </p:cNvGraphicFramePr>
          <p:nvPr/>
        </p:nvGraphicFramePr>
        <p:xfrm>
          <a:off x="523875" y="4143375"/>
          <a:ext cx="3476625" cy="1000125"/>
        </p:xfrm>
        <a:graphic>
          <a:graphicData uri="http://schemas.openxmlformats.org/presentationml/2006/ole">
            <p:oleObj spid="_x0000_s31747" name="Equation" r:id="rId4" imgW="1587500" imgH="457200" progId="Equation.3">
              <p:embed/>
            </p:oleObj>
          </a:graphicData>
        </a:graphic>
      </p:graphicFrame>
      <p:sp>
        <p:nvSpPr>
          <p:cNvPr id="47119" name="Slide Number Placeholder 16"/>
          <p:cNvSpPr>
            <a:spLocks noGrp="1"/>
          </p:cNvSpPr>
          <p:nvPr>
            <p:ph type="sldNum" sz="quarter" idx="12"/>
          </p:nvPr>
        </p:nvSpPr>
        <p:spPr/>
        <p:txBody>
          <a:bodyPr/>
          <a:lstStyle/>
          <a:p>
            <a:pPr>
              <a:defRPr/>
            </a:pPr>
            <a:fld id="{98A81175-311D-448F-AEC2-E62041C85773}" type="slidenum">
              <a:rPr lang="en-US"/>
              <a:pPr>
                <a:defRPr/>
              </a:pPr>
              <a:t>14</a:t>
            </a:fld>
            <a:endParaRPr lang="en-US"/>
          </a:p>
        </p:txBody>
      </p:sp>
      <p:graphicFrame>
        <p:nvGraphicFramePr>
          <p:cNvPr id="9" name="Object 25"/>
          <p:cNvGraphicFramePr>
            <a:graphicFrameLocks noChangeAspect="1"/>
          </p:cNvGraphicFramePr>
          <p:nvPr/>
        </p:nvGraphicFramePr>
        <p:xfrm>
          <a:off x="5422900" y="200025"/>
          <a:ext cx="1220788" cy="357188"/>
        </p:xfrm>
        <a:graphic>
          <a:graphicData uri="http://schemas.openxmlformats.org/presentationml/2006/ole">
            <p:oleObj spid="_x0000_s31748" name="Equation" r:id="rId5" imgW="1104840" imgH="380880" progId="Equation.3">
              <p:embed/>
            </p:oleObj>
          </a:graphicData>
        </a:graphic>
      </p:graphicFrame>
      <p:graphicFrame>
        <p:nvGraphicFramePr>
          <p:cNvPr id="8" name="Object 13"/>
          <p:cNvGraphicFramePr>
            <a:graphicFrameLocks noChangeAspect="1"/>
          </p:cNvGraphicFramePr>
          <p:nvPr/>
        </p:nvGraphicFramePr>
        <p:xfrm>
          <a:off x="571500" y="5286375"/>
          <a:ext cx="5921375" cy="1047750"/>
        </p:xfrm>
        <a:graphic>
          <a:graphicData uri="http://schemas.openxmlformats.org/presentationml/2006/ole">
            <p:oleObj spid="_x0000_s31749" name="Equation" r:id="rId6" imgW="2578100" imgH="45720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8789"/>
                                        </p:tgtEl>
                                        <p:attrNameLst>
                                          <p:attrName>style.visibility</p:attrName>
                                        </p:attrNameLst>
                                      </p:cBhvr>
                                      <p:to>
                                        <p:strVal val="visible"/>
                                      </p:to>
                                    </p:set>
                                    <p:animEffect transition="in" filter="fade">
                                      <p:cBhvr>
                                        <p:cTn id="7" dur="2000"/>
                                        <p:tgtEl>
                                          <p:spTgt spid="118789"/>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2000"/>
                                        <p:tgtEl>
                                          <p:spTgt spid="9"/>
                                        </p:tgtEl>
                                      </p:cBhvr>
                                    </p:animEffect>
                                  </p:childTnLst>
                                </p:cTn>
                              </p:par>
                              <p:par>
                                <p:cTn id="11" presetID="10" presetClass="entr" presetSubtype="0" fill="hold" nodeType="withEffect">
                                  <p:stCondLst>
                                    <p:cond delay="0"/>
                                  </p:stCondLst>
                                  <p:childTnLst>
                                    <p:set>
                                      <p:cBhvr>
                                        <p:cTn id="12" dur="1" fill="hold">
                                          <p:stCondLst>
                                            <p:cond delay="0"/>
                                          </p:stCondLst>
                                        </p:cTn>
                                        <p:tgtEl>
                                          <p:spTgt spid="118795"/>
                                        </p:tgtEl>
                                        <p:attrNameLst>
                                          <p:attrName>style.visibility</p:attrName>
                                        </p:attrNameLst>
                                      </p:cBhvr>
                                      <p:to>
                                        <p:strVal val="visible"/>
                                      </p:to>
                                    </p:set>
                                    <p:animEffect transition="in" filter="fade">
                                      <p:cBhvr>
                                        <p:cTn id="13" dur="2000"/>
                                        <p:tgtEl>
                                          <p:spTgt spid="11879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2000"/>
                                        <p:tgtEl>
                                          <p:spTgt spid="1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8790"/>
                                        </p:tgtEl>
                                        <p:attrNameLst>
                                          <p:attrName>style.visibility</p:attrName>
                                        </p:attrNameLst>
                                      </p:cBhvr>
                                      <p:to>
                                        <p:strVal val="visible"/>
                                      </p:to>
                                    </p:set>
                                    <p:animEffect transition="in" filter="fade">
                                      <p:cBhvr>
                                        <p:cTn id="19" dur="2000"/>
                                        <p:tgtEl>
                                          <p:spTgt spid="118790"/>
                                        </p:tgtEl>
                                      </p:cBhvr>
                                    </p:animEffect>
                                  </p:childTnLst>
                                </p:cTn>
                              </p:par>
                              <p:par>
                                <p:cTn id="20" presetID="10" presetClass="entr" presetSubtype="0" fill="hold" nodeType="withEffect">
                                  <p:stCondLst>
                                    <p:cond delay="0"/>
                                  </p:stCondLst>
                                  <p:childTnLst>
                                    <p:set>
                                      <p:cBhvr>
                                        <p:cTn id="21" dur="1" fill="hold">
                                          <p:stCondLst>
                                            <p:cond delay="0"/>
                                          </p:stCondLst>
                                        </p:cTn>
                                        <p:tgtEl>
                                          <p:spTgt spid="118796"/>
                                        </p:tgtEl>
                                        <p:attrNameLst>
                                          <p:attrName>style.visibility</p:attrName>
                                        </p:attrNameLst>
                                      </p:cBhvr>
                                      <p:to>
                                        <p:strVal val="visible"/>
                                      </p:to>
                                    </p:set>
                                    <p:animEffect transition="in" filter="fade">
                                      <p:cBhvr>
                                        <p:cTn id="22" dur="2000"/>
                                        <p:tgtEl>
                                          <p:spTgt spid="11879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2000"/>
                                        <p:tgtEl>
                                          <p:spTgt spid="12"/>
                                        </p:tgtEl>
                                      </p:cBhvr>
                                    </p:animEffect>
                                  </p:childTnLst>
                                </p:cTn>
                              </p:par>
                              <p:par>
                                <p:cTn id="26" presetID="10" presetClass="entr" presetSubtype="0"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2000"/>
                                        <p:tgtEl>
                                          <p:spTgt spid="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2" grpId="0" animBg="1"/>
      <p:bldP spid="10" grpId="0" animBg="1"/>
      <p:bldP spid="118789" grpId="0"/>
      <p:bldP spid="11879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ounded Rectangle 16"/>
          <p:cNvSpPr/>
          <p:nvPr/>
        </p:nvSpPr>
        <p:spPr>
          <a:xfrm>
            <a:off x="500063" y="3041650"/>
            <a:ext cx="7929562" cy="1357313"/>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9" name="Rounded Rectangle 8"/>
          <p:cNvSpPr/>
          <p:nvPr/>
        </p:nvSpPr>
        <p:spPr>
          <a:xfrm>
            <a:off x="1643063" y="1000125"/>
            <a:ext cx="5786437" cy="11430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4" name="Slide Number Placeholder 3"/>
          <p:cNvSpPr>
            <a:spLocks noGrp="1"/>
          </p:cNvSpPr>
          <p:nvPr>
            <p:ph type="sldNum" sz="quarter" idx="12"/>
          </p:nvPr>
        </p:nvSpPr>
        <p:spPr/>
        <p:txBody>
          <a:bodyPr/>
          <a:lstStyle/>
          <a:p>
            <a:pPr>
              <a:defRPr/>
            </a:pPr>
            <a:fld id="{270D44F5-2B3C-41FB-BFBA-77FF55016973}" type="slidenum">
              <a:rPr lang="en-US" smtClean="0"/>
              <a:pPr>
                <a:defRPr/>
              </a:pPr>
              <a:t>15</a:t>
            </a:fld>
            <a:endParaRPr lang="en-US"/>
          </a:p>
        </p:txBody>
      </p:sp>
      <p:sp>
        <p:nvSpPr>
          <p:cNvPr id="5" name="Text Box 8"/>
          <p:cNvSpPr txBox="1">
            <a:spLocks noChangeArrowheads="1"/>
          </p:cNvSpPr>
          <p:nvPr/>
        </p:nvSpPr>
        <p:spPr bwMode="auto">
          <a:xfrm>
            <a:off x="2144713" y="142875"/>
            <a:ext cx="6784975" cy="523875"/>
          </a:xfrm>
          <a:prstGeom prst="rect">
            <a:avLst/>
          </a:prstGeom>
          <a:noFill/>
          <a:ln w="9525">
            <a:noFill/>
            <a:miter lim="800000"/>
            <a:headEnd/>
            <a:tailEnd/>
          </a:ln>
        </p:spPr>
        <p:txBody>
          <a:bodyPr wrap="none">
            <a:spAutoFit/>
          </a:bodyPr>
          <a:lstStyle/>
          <a:p>
            <a:pPr algn="r" rtl="1"/>
            <a:r>
              <a:rPr lang="fa-IR" sz="2800">
                <a:latin typeface="Calibri" pitchFamily="34" charset="0"/>
                <a:cs typeface="B Compset" pitchFamily="2" charset="-78"/>
              </a:rPr>
              <a:t>با فرض               ، فرمول بالا به صورت زیر ساده  می شود</a:t>
            </a:r>
            <a:endParaRPr lang="en-US" sz="2800">
              <a:latin typeface="Calibri" pitchFamily="34" charset="0"/>
              <a:cs typeface="B Compset" pitchFamily="2" charset="-78"/>
            </a:endParaRPr>
          </a:p>
        </p:txBody>
      </p:sp>
      <p:graphicFrame>
        <p:nvGraphicFramePr>
          <p:cNvPr id="7" name="Object 14"/>
          <p:cNvGraphicFramePr>
            <a:graphicFrameLocks noChangeAspect="1"/>
          </p:cNvGraphicFramePr>
          <p:nvPr/>
        </p:nvGraphicFramePr>
        <p:xfrm>
          <a:off x="1857375" y="1071563"/>
          <a:ext cx="5310188" cy="1030287"/>
        </p:xfrm>
        <a:graphic>
          <a:graphicData uri="http://schemas.openxmlformats.org/presentationml/2006/ole">
            <p:oleObj spid="_x0000_s32770" name="Equation" r:id="rId3" imgW="4114800" imgH="799920" progId="Equation.3">
              <p:embed/>
            </p:oleObj>
          </a:graphicData>
        </a:graphic>
      </p:graphicFrame>
      <p:graphicFrame>
        <p:nvGraphicFramePr>
          <p:cNvPr id="8" name="Object 15"/>
          <p:cNvGraphicFramePr>
            <a:graphicFrameLocks noChangeAspect="1"/>
          </p:cNvGraphicFramePr>
          <p:nvPr/>
        </p:nvGraphicFramePr>
        <p:xfrm>
          <a:off x="6745288" y="93663"/>
          <a:ext cx="1195387" cy="488950"/>
        </p:xfrm>
        <a:graphic>
          <a:graphicData uri="http://schemas.openxmlformats.org/presentationml/2006/ole">
            <p:oleObj spid="_x0000_s32771" name="Equation" r:id="rId4" imgW="558720" imgH="228600" progId="Equation.3">
              <p:embed/>
            </p:oleObj>
          </a:graphicData>
        </a:graphic>
      </p:graphicFrame>
      <p:sp>
        <p:nvSpPr>
          <p:cNvPr id="10" name="Text Box 4"/>
          <p:cNvSpPr txBox="1">
            <a:spLocks noChangeArrowheads="1"/>
          </p:cNvSpPr>
          <p:nvPr/>
        </p:nvSpPr>
        <p:spPr bwMode="auto">
          <a:xfrm>
            <a:off x="1681163" y="2286000"/>
            <a:ext cx="7253287" cy="523875"/>
          </a:xfrm>
          <a:prstGeom prst="rect">
            <a:avLst/>
          </a:prstGeom>
          <a:noFill/>
          <a:ln w="9525">
            <a:noFill/>
            <a:miter lim="800000"/>
            <a:headEnd/>
            <a:tailEnd/>
          </a:ln>
        </p:spPr>
        <p:txBody>
          <a:bodyPr wrap="none">
            <a:spAutoFit/>
          </a:bodyPr>
          <a:lstStyle/>
          <a:p>
            <a:pPr algn="r" rtl="1"/>
            <a:r>
              <a:rPr lang="fa-IR" sz="2800">
                <a:latin typeface="Times New Roman" pitchFamily="18" charset="0"/>
                <a:cs typeface="B Compset" pitchFamily="2" charset="-78"/>
              </a:rPr>
              <a:t>حال به ازای مقادیر زیر می توانیم مقدار            ، را محاسبه کنیم</a:t>
            </a:r>
          </a:p>
        </p:txBody>
      </p:sp>
      <p:graphicFrame>
        <p:nvGraphicFramePr>
          <p:cNvPr id="12" name="Object 5"/>
          <p:cNvGraphicFramePr>
            <a:graphicFrameLocks noChangeAspect="1"/>
          </p:cNvGraphicFramePr>
          <p:nvPr/>
        </p:nvGraphicFramePr>
        <p:xfrm>
          <a:off x="785813" y="3286125"/>
          <a:ext cx="2628900" cy="411163"/>
        </p:xfrm>
        <a:graphic>
          <a:graphicData uri="http://schemas.openxmlformats.org/presentationml/2006/ole">
            <p:oleObj spid="_x0000_s32772" name="Equation" r:id="rId5" imgW="2273040" imgH="355320" progId="Equation.3">
              <p:embed/>
            </p:oleObj>
          </a:graphicData>
        </a:graphic>
      </p:graphicFrame>
      <p:graphicFrame>
        <p:nvGraphicFramePr>
          <p:cNvPr id="13" name="Object 6"/>
          <p:cNvGraphicFramePr>
            <a:graphicFrameLocks noChangeAspect="1"/>
          </p:cNvGraphicFramePr>
          <p:nvPr/>
        </p:nvGraphicFramePr>
        <p:xfrm>
          <a:off x="785813" y="3843338"/>
          <a:ext cx="1116012" cy="352425"/>
        </p:xfrm>
        <a:graphic>
          <a:graphicData uri="http://schemas.openxmlformats.org/presentationml/2006/ole">
            <p:oleObj spid="_x0000_s32773" name="Equation" r:id="rId6" imgW="965160" imgH="304560" progId="Equation.3">
              <p:embed/>
            </p:oleObj>
          </a:graphicData>
        </a:graphic>
      </p:graphicFrame>
      <p:graphicFrame>
        <p:nvGraphicFramePr>
          <p:cNvPr id="14" name="Object 7"/>
          <p:cNvGraphicFramePr>
            <a:graphicFrameLocks noChangeAspect="1"/>
          </p:cNvGraphicFramePr>
          <p:nvPr/>
        </p:nvGraphicFramePr>
        <p:xfrm>
          <a:off x="4786313" y="3255963"/>
          <a:ext cx="2701925" cy="352425"/>
        </p:xfrm>
        <a:graphic>
          <a:graphicData uri="http://schemas.openxmlformats.org/presentationml/2006/ole">
            <p:oleObj spid="_x0000_s32774" name="Equation" r:id="rId7" imgW="2336760" imgH="304560" progId="Equation.3">
              <p:embed/>
            </p:oleObj>
          </a:graphicData>
        </a:graphic>
      </p:graphicFrame>
      <p:graphicFrame>
        <p:nvGraphicFramePr>
          <p:cNvPr id="15" name="Object 8"/>
          <p:cNvGraphicFramePr>
            <a:graphicFrameLocks noChangeAspect="1"/>
          </p:cNvGraphicFramePr>
          <p:nvPr/>
        </p:nvGraphicFramePr>
        <p:xfrm>
          <a:off x="4786313" y="3816350"/>
          <a:ext cx="2452687" cy="352425"/>
        </p:xfrm>
        <a:graphic>
          <a:graphicData uri="http://schemas.openxmlformats.org/presentationml/2006/ole">
            <p:oleObj spid="_x0000_s32775" name="Equation" r:id="rId8" imgW="2120760" imgH="304560" progId="Equation.3">
              <p:embed/>
            </p:oleObj>
          </a:graphicData>
        </a:graphic>
      </p:graphicFrame>
      <p:graphicFrame>
        <p:nvGraphicFramePr>
          <p:cNvPr id="16" name="Object 9"/>
          <p:cNvGraphicFramePr>
            <a:graphicFrameLocks noChangeAspect="1"/>
          </p:cNvGraphicFramePr>
          <p:nvPr/>
        </p:nvGraphicFramePr>
        <p:xfrm>
          <a:off x="2643188" y="3857625"/>
          <a:ext cx="1322387" cy="323850"/>
        </p:xfrm>
        <a:graphic>
          <a:graphicData uri="http://schemas.openxmlformats.org/presentationml/2006/ole">
            <p:oleObj spid="_x0000_s32776" name="Equation" r:id="rId9" imgW="1143000" imgH="279360" progId="Equation.3">
              <p:embed/>
            </p:oleObj>
          </a:graphicData>
        </a:graphic>
      </p:graphicFrame>
      <p:graphicFrame>
        <p:nvGraphicFramePr>
          <p:cNvPr id="18" name="Object 10"/>
          <p:cNvGraphicFramePr>
            <a:graphicFrameLocks noChangeAspect="1"/>
          </p:cNvGraphicFramePr>
          <p:nvPr/>
        </p:nvGraphicFramePr>
        <p:xfrm>
          <a:off x="3657600" y="2312988"/>
          <a:ext cx="928688" cy="388937"/>
        </p:xfrm>
        <a:graphic>
          <a:graphicData uri="http://schemas.openxmlformats.org/presentationml/2006/ole">
            <p:oleObj spid="_x0000_s32777" name="Equation" r:id="rId10" imgW="647640" imgH="342720" progId="Equation.3">
              <p:embed/>
            </p:oleObj>
          </a:graphicData>
        </a:graphic>
      </p:graphicFrame>
      <p:graphicFrame>
        <p:nvGraphicFramePr>
          <p:cNvPr id="93190" name="Object 6"/>
          <p:cNvGraphicFramePr>
            <a:graphicFrameLocks noChangeAspect="1"/>
          </p:cNvGraphicFramePr>
          <p:nvPr/>
        </p:nvGraphicFramePr>
        <p:xfrm>
          <a:off x="1571625" y="5795963"/>
          <a:ext cx="5762625" cy="542925"/>
        </p:xfrm>
        <a:graphic>
          <a:graphicData uri="http://schemas.openxmlformats.org/presentationml/2006/ole">
            <p:oleObj spid="_x0000_s32778" name="Equation" r:id="rId11" imgW="4305240" imgH="406080" progId="Equation.3">
              <p:embed/>
            </p:oleObj>
          </a:graphicData>
        </a:graphic>
      </p:graphicFrame>
      <p:graphicFrame>
        <p:nvGraphicFramePr>
          <p:cNvPr id="93192" name="Object 8"/>
          <p:cNvGraphicFramePr>
            <a:graphicFrameLocks noChangeAspect="1"/>
          </p:cNvGraphicFramePr>
          <p:nvPr/>
        </p:nvGraphicFramePr>
        <p:xfrm>
          <a:off x="3071813" y="5000625"/>
          <a:ext cx="2632075" cy="571500"/>
        </p:xfrm>
        <a:graphic>
          <a:graphicData uri="http://schemas.openxmlformats.org/presentationml/2006/ole">
            <p:oleObj spid="_x0000_s32779" name="Equation" r:id="rId12" imgW="1054100" imgH="228600" progId="Equation.3">
              <p:embed/>
            </p:oleObj>
          </a:graphicData>
        </a:graphic>
      </p:graphicFrame>
      <p:sp>
        <p:nvSpPr>
          <p:cNvPr id="21" name="Text Box 11"/>
          <p:cNvSpPr txBox="1">
            <a:spLocks noChangeArrowheads="1"/>
          </p:cNvSpPr>
          <p:nvPr/>
        </p:nvSpPr>
        <p:spPr bwMode="auto">
          <a:xfrm>
            <a:off x="6786563" y="4643438"/>
            <a:ext cx="2046287" cy="523875"/>
          </a:xfrm>
          <a:prstGeom prst="rect">
            <a:avLst/>
          </a:prstGeom>
          <a:noFill/>
          <a:ln w="9525">
            <a:noFill/>
            <a:miter lim="800000"/>
            <a:headEnd/>
            <a:tailEnd/>
          </a:ln>
        </p:spPr>
        <p:txBody>
          <a:bodyPr wrap="none">
            <a:spAutoFit/>
          </a:bodyPr>
          <a:lstStyle/>
          <a:p>
            <a:pPr algn="r" rtl="1"/>
            <a:r>
              <a:rPr lang="fa-IR" sz="2800">
                <a:latin typeface="Times New Roman" pitchFamily="18" charset="0"/>
                <a:cs typeface="B Compset" pitchFamily="2" charset="-78"/>
              </a:rPr>
              <a:t>و در نهایت داریم</a:t>
            </a:r>
            <a:endParaRPr lang="en-US" sz="2800">
              <a:latin typeface="Times New Roman" pitchFamily="18" charset="0"/>
              <a:cs typeface="B Compset"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2000"/>
                                        <p:tgtEl>
                                          <p:spTgt spid="8"/>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20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2000"/>
                                        <p:tgtEl>
                                          <p:spTgt spid="10"/>
                                        </p:tgtEl>
                                      </p:cBhvr>
                                    </p:animEffect>
                                  </p:childTnLst>
                                </p:cTn>
                              </p:par>
                              <p:par>
                                <p:cTn id="20" presetID="10" presetClass="entr" presetSubtype="0"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2000"/>
                                        <p:tgtEl>
                                          <p:spTgt spid="14"/>
                                        </p:tgtEl>
                                      </p:cBhvr>
                                    </p:animEffect>
                                  </p:childTnLst>
                                </p:cTn>
                              </p:par>
                              <p:par>
                                <p:cTn id="23" presetID="10"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2000"/>
                                        <p:tgtEl>
                                          <p:spTgt spid="12"/>
                                        </p:tgtEl>
                                      </p:cBhvr>
                                    </p:animEffect>
                                  </p:childTnLst>
                                </p:cTn>
                              </p:par>
                              <p:par>
                                <p:cTn id="26" presetID="10" presetClass="entr" presetSubtype="0" fill="hold"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2000"/>
                                        <p:tgtEl>
                                          <p:spTgt spid="16"/>
                                        </p:tgtEl>
                                      </p:cBhvr>
                                    </p:animEffect>
                                  </p:childTnLst>
                                </p:cTn>
                              </p:par>
                              <p:par>
                                <p:cTn id="29" presetID="10"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2000"/>
                                        <p:tgtEl>
                                          <p:spTgt spid="13"/>
                                        </p:tgtEl>
                                      </p:cBhvr>
                                    </p:animEffect>
                                  </p:childTnLst>
                                </p:cTn>
                              </p:par>
                              <p:par>
                                <p:cTn id="32" presetID="10" presetClass="entr" presetSubtype="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2000"/>
                                        <p:tgtEl>
                                          <p:spTgt spid="15"/>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2000"/>
                                        <p:tgtEl>
                                          <p:spTgt spid="17"/>
                                        </p:tgtEl>
                                      </p:cBhvr>
                                    </p:animEffect>
                                  </p:childTnLst>
                                </p:cTn>
                              </p:par>
                              <p:par>
                                <p:cTn id="38" presetID="10" presetClass="entr" presetSubtype="0" fill="hold"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2000"/>
                                        <p:tgtEl>
                                          <p:spTgt spid="18"/>
                                        </p:tgtEl>
                                      </p:cBhvr>
                                    </p:animEffect>
                                  </p:childTnLst>
                                </p:cTn>
                              </p:par>
                              <p:par>
                                <p:cTn id="41" presetID="10" presetClass="entr" presetSubtype="0" fill="hold" nodeType="withEffect">
                                  <p:stCondLst>
                                    <p:cond delay="0"/>
                                  </p:stCondLst>
                                  <p:childTnLst>
                                    <p:set>
                                      <p:cBhvr>
                                        <p:cTn id="42" dur="1" fill="hold">
                                          <p:stCondLst>
                                            <p:cond delay="0"/>
                                          </p:stCondLst>
                                        </p:cTn>
                                        <p:tgtEl>
                                          <p:spTgt spid="93190"/>
                                        </p:tgtEl>
                                        <p:attrNameLst>
                                          <p:attrName>style.visibility</p:attrName>
                                        </p:attrNameLst>
                                      </p:cBhvr>
                                      <p:to>
                                        <p:strVal val="visible"/>
                                      </p:to>
                                    </p:set>
                                    <p:animEffect transition="in" filter="fade">
                                      <p:cBhvr>
                                        <p:cTn id="43" dur="2000"/>
                                        <p:tgtEl>
                                          <p:spTgt spid="93190"/>
                                        </p:tgtEl>
                                      </p:cBhvr>
                                    </p:animEffect>
                                  </p:childTnLst>
                                </p:cTn>
                              </p:par>
                              <p:par>
                                <p:cTn id="44" presetID="10" presetClass="entr" presetSubtype="0" fill="hold" nodeType="withEffect">
                                  <p:stCondLst>
                                    <p:cond delay="0"/>
                                  </p:stCondLst>
                                  <p:childTnLst>
                                    <p:set>
                                      <p:cBhvr>
                                        <p:cTn id="45" dur="1" fill="hold">
                                          <p:stCondLst>
                                            <p:cond delay="0"/>
                                          </p:stCondLst>
                                        </p:cTn>
                                        <p:tgtEl>
                                          <p:spTgt spid="93192"/>
                                        </p:tgtEl>
                                        <p:attrNameLst>
                                          <p:attrName>style.visibility</p:attrName>
                                        </p:attrNameLst>
                                      </p:cBhvr>
                                      <p:to>
                                        <p:strVal val="visible"/>
                                      </p:to>
                                    </p:set>
                                    <p:animEffect transition="in" filter="fade">
                                      <p:cBhvr>
                                        <p:cTn id="46" dur="2000"/>
                                        <p:tgtEl>
                                          <p:spTgt spid="93192"/>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5" grpId="0"/>
      <p:bldP spid="10" grpId="0"/>
      <p:bldP spid="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2A304038-97DF-4FD4-A353-B13B17CBDBE3}" type="slidenum">
              <a:rPr lang="en-US" smtClean="0"/>
              <a:pPr>
                <a:defRPr/>
              </a:pPr>
              <a:t>16</a:t>
            </a:fld>
            <a:endParaRPr lang="en-US"/>
          </a:p>
        </p:txBody>
      </p:sp>
      <p:graphicFrame>
        <p:nvGraphicFramePr>
          <p:cNvPr id="6" name="Table 5"/>
          <p:cNvGraphicFramePr>
            <a:graphicFrameLocks noGrp="1"/>
          </p:cNvGraphicFramePr>
          <p:nvPr/>
        </p:nvGraphicFramePr>
        <p:xfrm>
          <a:off x="1285875" y="1397000"/>
          <a:ext cx="6334146" cy="1746248"/>
        </p:xfrm>
        <a:graphic>
          <a:graphicData uri="http://schemas.openxmlformats.org/drawingml/2006/table">
            <a:tbl>
              <a:tblPr firstCol="1" bandRow="1">
                <a:tableStyleId>{F5AB1C69-6EDB-4FF4-983F-18BD219EF322}</a:tableStyleId>
              </a:tblPr>
              <a:tblGrid>
                <a:gridCol w="1055691"/>
                <a:gridCol w="1055691"/>
                <a:gridCol w="1055691"/>
                <a:gridCol w="1055691"/>
                <a:gridCol w="1055691"/>
                <a:gridCol w="1055691"/>
              </a:tblGrid>
              <a:tr h="43656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400" b="1" i="1" u="none" strike="noStrike" cap="none" normalizeH="0" baseline="0" dirty="0" smtClean="0">
                          <a:ln>
                            <a:noFill/>
                          </a:ln>
                          <a:effectLst/>
                          <a:cs typeface="+mj-cs"/>
                        </a:rPr>
                        <a:t>σ</a:t>
                      </a:r>
                      <a:r>
                        <a:rPr kumimoji="0" lang="en-US" sz="1400" b="1" i="1" u="none" strike="noStrike" cap="none" normalizeH="0" baseline="0" dirty="0" smtClean="0">
                          <a:ln>
                            <a:noFill/>
                          </a:ln>
                          <a:effectLst/>
                          <a:cs typeface="+mj-cs"/>
                        </a:rPr>
                        <a:t>(C.m</a:t>
                      </a:r>
                      <a:r>
                        <a:rPr kumimoji="0" lang="en-US" sz="1400" b="1" i="1" u="none" strike="noStrike" cap="none" normalizeH="0" baseline="30000" dirty="0" smtClean="0">
                          <a:ln>
                            <a:noFill/>
                          </a:ln>
                          <a:effectLst/>
                          <a:cs typeface="+mj-cs"/>
                        </a:rPr>
                        <a:t>-2</a:t>
                      </a:r>
                      <a:r>
                        <a:rPr kumimoji="0" lang="en-US" sz="1400" b="1" i="1" u="none" strike="noStrike" cap="none" normalizeH="0" baseline="0" dirty="0" smtClean="0">
                          <a:ln>
                            <a:noFill/>
                          </a:ln>
                          <a:effectLst/>
                          <a:cs typeface="+mj-cs"/>
                        </a:rPr>
                        <a:t>)</a:t>
                      </a:r>
                      <a:r>
                        <a:rPr kumimoji="0" lang="fa-IR" sz="1400" b="1" i="1" u="none" strike="noStrike" cap="none" normalizeH="0" baseline="0" dirty="0" smtClean="0">
                          <a:ln>
                            <a:noFill/>
                          </a:ln>
                          <a:effectLst/>
                          <a:cs typeface="+mj-cs"/>
                        </a:rPr>
                        <a:t>‍</a:t>
                      </a:r>
                      <a:endParaRPr kumimoji="0" lang="el-GR" sz="1400" b="1" i="1" u="none" strike="noStrike" cap="none" normalizeH="0" baseline="0" dirty="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smtClean="0">
                          <a:ln>
                            <a:noFill/>
                          </a:ln>
                          <a:effectLst/>
                          <a:cs typeface="+mj-cs"/>
                        </a:rPr>
                        <a:t>-40×10</a:t>
                      </a:r>
                      <a:r>
                        <a:rPr kumimoji="0" lang="en-US" sz="1400" b="1" i="1" u="none" strike="noStrike" cap="none" normalizeH="0" baseline="30000" dirty="0" smtClean="0">
                          <a:ln>
                            <a:noFill/>
                          </a:ln>
                          <a:effectLst/>
                          <a:cs typeface="+mj-cs"/>
                        </a:rPr>
                        <a:t>-2</a:t>
                      </a:r>
                      <a:endParaRPr kumimoji="0" lang="en-US" sz="1400" b="1" i="1" u="none" strike="noStrike" cap="none" normalizeH="0" baseline="30000" dirty="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-20×10</a:t>
                      </a:r>
                      <a:r>
                        <a:rPr kumimoji="0" lang="en-US" sz="1400" b="1" i="1" u="none" strike="noStrike" cap="none" normalizeH="0" baseline="30000" smtClean="0">
                          <a:ln>
                            <a:noFill/>
                          </a:ln>
                          <a:effectLst/>
                          <a:cs typeface="+mj-cs"/>
                        </a:rPr>
                        <a:t>-2</a:t>
                      </a:r>
                      <a:endParaRPr kumimoji="0" lang="en-US" sz="1400" b="1" i="1" u="none" strike="noStrike" cap="none" normalizeH="0" baseline="3000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0</a:t>
                      </a:r>
                      <a:endParaRPr kumimoji="0" lang="en-US" sz="1400" b="1" i="1" u="none" strike="noStrike" cap="none" normalizeH="0" baseline="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20×10</a:t>
                      </a:r>
                      <a:r>
                        <a:rPr kumimoji="0" lang="en-US" sz="1400" b="1" i="1" u="none" strike="noStrike" cap="none" normalizeH="0" baseline="30000" smtClean="0">
                          <a:ln>
                            <a:noFill/>
                          </a:ln>
                          <a:effectLst/>
                          <a:cs typeface="+mj-cs"/>
                        </a:rPr>
                        <a:t>-2</a:t>
                      </a:r>
                      <a:endParaRPr kumimoji="0" lang="en-US" sz="1400" b="1" i="1" u="none" strike="noStrike" cap="none" normalizeH="0" baseline="3000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40×10</a:t>
                      </a:r>
                      <a:r>
                        <a:rPr kumimoji="0" lang="en-US" sz="1400" b="1" i="1" u="none" strike="noStrike" cap="none" normalizeH="0" baseline="30000" smtClean="0">
                          <a:ln>
                            <a:noFill/>
                          </a:ln>
                          <a:effectLst/>
                          <a:cs typeface="+mj-cs"/>
                        </a:rPr>
                        <a:t>-2</a:t>
                      </a:r>
                      <a:endParaRPr kumimoji="0" lang="en-US" sz="1400" b="1" i="1" u="none" strike="noStrike" cap="none" normalizeH="0" baseline="30000" smtClean="0">
                        <a:ln>
                          <a:noFill/>
                        </a:ln>
                        <a:solidFill>
                          <a:schemeClr val="tx1"/>
                        </a:solidFill>
                        <a:effectLst/>
                        <a:latin typeface="Arial" charset="0"/>
                        <a:cs typeface="+mj-cs"/>
                      </a:endParaRPr>
                    </a:p>
                  </a:txBody>
                  <a:tcPr horzOverflow="overflow"/>
                </a:tc>
              </a:tr>
              <a:tr h="43656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400" b="1" i="1" u="none" strike="noStrike" cap="none" normalizeH="0" baseline="0" dirty="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smtClean="0">
                          <a:ln>
                            <a:noFill/>
                          </a:ln>
                          <a:effectLst/>
                          <a:cs typeface="+mj-cs"/>
                        </a:rPr>
                        <a:t>0.079</a:t>
                      </a:r>
                      <a:endParaRPr kumimoji="0" lang="en-US" sz="1400" b="1" i="1" u="none" strike="noStrike" cap="none" normalizeH="0" baseline="0" dirty="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0.039</a:t>
                      </a:r>
                      <a:endParaRPr kumimoji="0" lang="en-US" sz="1400" b="1" i="1" u="none" strike="noStrike" cap="none" normalizeH="0" baseline="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0</a:t>
                      </a:r>
                      <a:endParaRPr kumimoji="0" lang="en-US" sz="1400" b="1" i="1" u="none" strike="noStrike" cap="none" normalizeH="0" baseline="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-0.039</a:t>
                      </a:r>
                      <a:endParaRPr kumimoji="0" lang="en-US" sz="1400" b="1" i="1" u="none" strike="noStrike" cap="none" normalizeH="0" baseline="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-0.079</a:t>
                      </a:r>
                      <a:endParaRPr kumimoji="0" lang="en-US" sz="1400" b="1" i="1" u="none" strike="noStrike" cap="none" normalizeH="0" baseline="0" smtClean="0">
                        <a:ln>
                          <a:noFill/>
                        </a:ln>
                        <a:solidFill>
                          <a:schemeClr val="tx1"/>
                        </a:solidFill>
                        <a:effectLst/>
                        <a:latin typeface="Arial" charset="0"/>
                        <a:cs typeface="+mj-cs"/>
                      </a:endParaRPr>
                    </a:p>
                  </a:txBody>
                  <a:tcPr horzOverflow="overflow"/>
                </a:tc>
              </a:tr>
              <a:tr h="43656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400" b="1" i="1" u="none" strike="noStrike" cap="none" normalizeH="0" baseline="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smtClean="0">
                          <a:ln>
                            <a:noFill/>
                          </a:ln>
                          <a:effectLst/>
                          <a:cs typeface="+mj-cs"/>
                        </a:rPr>
                        <a:t>0.46</a:t>
                      </a:r>
                      <a:endParaRPr kumimoji="0" lang="en-US" sz="1400" b="1" i="1" u="none" strike="noStrike" cap="none" normalizeH="0" baseline="0" dirty="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smtClean="0">
                          <a:ln>
                            <a:noFill/>
                          </a:ln>
                          <a:effectLst/>
                          <a:cs typeface="+mj-cs"/>
                        </a:rPr>
                        <a:t>0.48</a:t>
                      </a:r>
                      <a:endParaRPr kumimoji="0" lang="en-US" sz="1400" b="1" i="1" u="none" strike="noStrike" cap="none" normalizeH="0" baseline="0" dirty="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0.5</a:t>
                      </a:r>
                      <a:endParaRPr kumimoji="0" lang="en-US" sz="1400" b="1" i="1" u="none" strike="noStrike" cap="none" normalizeH="0" baseline="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0.52</a:t>
                      </a:r>
                      <a:endParaRPr kumimoji="0" lang="en-US" sz="1400" b="1" i="1" u="none" strike="noStrike" cap="none" normalizeH="0" baseline="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0.54</a:t>
                      </a:r>
                      <a:endParaRPr kumimoji="0" lang="en-US" sz="1400" b="1" i="1" u="none" strike="noStrike" cap="none" normalizeH="0" baseline="0" smtClean="0">
                        <a:ln>
                          <a:noFill/>
                        </a:ln>
                        <a:solidFill>
                          <a:schemeClr val="tx1"/>
                        </a:solidFill>
                        <a:effectLst/>
                        <a:latin typeface="Arial" charset="0"/>
                        <a:cs typeface="+mj-cs"/>
                      </a:endParaRPr>
                    </a:p>
                  </a:txBody>
                  <a:tcPr horzOverflow="overflow"/>
                </a:tc>
              </a:tr>
              <a:tr h="43656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400" b="1" i="1" u="none" strike="noStrike" cap="none" normalizeH="0" baseline="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smtClean="0">
                          <a:ln>
                            <a:noFill/>
                          </a:ln>
                          <a:effectLst/>
                          <a:cs typeface="+mj-cs"/>
                        </a:rPr>
                        <a:t>0.54</a:t>
                      </a:r>
                      <a:endParaRPr kumimoji="0" lang="en-US" sz="1400" b="1" i="1" u="none" strike="noStrike" cap="none" normalizeH="0" baseline="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smtClean="0">
                          <a:ln>
                            <a:noFill/>
                          </a:ln>
                          <a:effectLst/>
                          <a:cs typeface="+mj-cs"/>
                        </a:rPr>
                        <a:t>0.52</a:t>
                      </a:r>
                      <a:endParaRPr kumimoji="0" lang="en-US" sz="1400" b="1" i="1" u="none" strike="noStrike" cap="none" normalizeH="0" baseline="0" dirty="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smtClean="0">
                          <a:ln>
                            <a:noFill/>
                          </a:ln>
                          <a:effectLst/>
                          <a:cs typeface="+mj-cs"/>
                        </a:rPr>
                        <a:t>0.5</a:t>
                      </a:r>
                      <a:endParaRPr kumimoji="0" lang="en-US" sz="1400" b="1" i="1" u="none" strike="noStrike" cap="none" normalizeH="0" baseline="0" dirty="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smtClean="0">
                          <a:ln>
                            <a:noFill/>
                          </a:ln>
                          <a:effectLst/>
                          <a:cs typeface="+mj-cs"/>
                        </a:rPr>
                        <a:t>0.48</a:t>
                      </a:r>
                      <a:endParaRPr kumimoji="0" lang="en-US" sz="1400" b="1" i="1" u="none" strike="noStrike" cap="none" normalizeH="0" baseline="0" dirty="0" smtClean="0">
                        <a:ln>
                          <a:noFill/>
                        </a:ln>
                        <a:solidFill>
                          <a:schemeClr val="tx1"/>
                        </a:solidFill>
                        <a:effectLst/>
                        <a:latin typeface="Arial" charset="0"/>
                        <a:cs typeface="+mj-cs"/>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1" u="none" strike="noStrike" cap="none" normalizeH="0" baseline="0" dirty="0" smtClean="0">
                          <a:ln>
                            <a:noFill/>
                          </a:ln>
                          <a:effectLst/>
                          <a:cs typeface="+mj-cs"/>
                        </a:rPr>
                        <a:t>0.46</a:t>
                      </a:r>
                      <a:endParaRPr kumimoji="0" lang="en-US" sz="1400" b="1" i="1" u="none" strike="noStrike" cap="none" normalizeH="0" baseline="0" dirty="0" smtClean="0">
                        <a:ln>
                          <a:noFill/>
                        </a:ln>
                        <a:solidFill>
                          <a:schemeClr val="tx1"/>
                        </a:solidFill>
                        <a:effectLst/>
                        <a:latin typeface="Arial" charset="0"/>
                        <a:cs typeface="+mj-cs"/>
                      </a:endParaRPr>
                    </a:p>
                  </a:txBody>
                  <a:tcPr horzOverflow="overflow"/>
                </a:tc>
              </a:tr>
            </a:tbl>
          </a:graphicData>
        </a:graphic>
      </p:graphicFrame>
      <p:graphicFrame>
        <p:nvGraphicFramePr>
          <p:cNvPr id="93256" name="Object 72"/>
          <p:cNvGraphicFramePr>
            <a:graphicFrameLocks noChangeAspect="1"/>
          </p:cNvGraphicFramePr>
          <p:nvPr/>
        </p:nvGraphicFramePr>
        <p:xfrm>
          <a:off x="1428750" y="1857375"/>
          <a:ext cx="714375" cy="428625"/>
        </p:xfrm>
        <a:graphic>
          <a:graphicData uri="http://schemas.openxmlformats.org/presentationml/2006/ole">
            <p:oleObj spid="_x0000_s33794" name="Equation" r:id="rId3" imgW="368300" imgH="228600" progId="Equation.3">
              <p:embed/>
            </p:oleObj>
          </a:graphicData>
        </a:graphic>
      </p:graphicFrame>
      <p:graphicFrame>
        <p:nvGraphicFramePr>
          <p:cNvPr id="93258" name="Object 74"/>
          <p:cNvGraphicFramePr>
            <a:graphicFrameLocks noChangeAspect="1"/>
          </p:cNvGraphicFramePr>
          <p:nvPr/>
        </p:nvGraphicFramePr>
        <p:xfrm>
          <a:off x="1652588" y="2687638"/>
          <a:ext cx="271462" cy="428625"/>
        </p:xfrm>
        <a:graphic>
          <a:graphicData uri="http://schemas.openxmlformats.org/presentationml/2006/ole">
            <p:oleObj spid="_x0000_s33795" name="Equation" r:id="rId4" imgW="139700" imgH="228600" progId="Equation.3">
              <p:embed/>
            </p:oleObj>
          </a:graphicData>
        </a:graphic>
      </p:graphicFrame>
      <p:graphicFrame>
        <p:nvGraphicFramePr>
          <p:cNvPr id="93260" name="Object 76"/>
          <p:cNvGraphicFramePr>
            <a:graphicFrameLocks noChangeAspect="1"/>
          </p:cNvGraphicFramePr>
          <p:nvPr/>
        </p:nvGraphicFramePr>
        <p:xfrm>
          <a:off x="1652588" y="2262188"/>
          <a:ext cx="347662" cy="452437"/>
        </p:xfrm>
        <a:graphic>
          <a:graphicData uri="http://schemas.openxmlformats.org/presentationml/2006/ole">
            <p:oleObj spid="_x0000_s33796" name="Equation" r:id="rId5" imgW="139700" imgH="22860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93256"/>
                                        </p:tgtEl>
                                        <p:attrNameLst>
                                          <p:attrName>style.visibility</p:attrName>
                                        </p:attrNameLst>
                                      </p:cBhvr>
                                      <p:to>
                                        <p:strVal val="visible"/>
                                      </p:to>
                                    </p:set>
                                    <p:animEffect transition="in" filter="fade">
                                      <p:cBhvr>
                                        <p:cTn id="10" dur="2000"/>
                                        <p:tgtEl>
                                          <p:spTgt spid="93256"/>
                                        </p:tgtEl>
                                      </p:cBhvr>
                                    </p:animEffect>
                                  </p:childTnLst>
                                </p:cTn>
                              </p:par>
                              <p:par>
                                <p:cTn id="11" presetID="10" presetClass="entr" presetSubtype="0" fill="hold" nodeType="withEffect">
                                  <p:stCondLst>
                                    <p:cond delay="0"/>
                                  </p:stCondLst>
                                  <p:childTnLst>
                                    <p:set>
                                      <p:cBhvr>
                                        <p:cTn id="12" dur="1" fill="hold">
                                          <p:stCondLst>
                                            <p:cond delay="0"/>
                                          </p:stCondLst>
                                        </p:cTn>
                                        <p:tgtEl>
                                          <p:spTgt spid="93260"/>
                                        </p:tgtEl>
                                        <p:attrNameLst>
                                          <p:attrName>style.visibility</p:attrName>
                                        </p:attrNameLst>
                                      </p:cBhvr>
                                      <p:to>
                                        <p:strVal val="visible"/>
                                      </p:to>
                                    </p:set>
                                    <p:animEffect transition="in" filter="fade">
                                      <p:cBhvr>
                                        <p:cTn id="13" dur="2000"/>
                                        <p:tgtEl>
                                          <p:spTgt spid="93260"/>
                                        </p:tgtEl>
                                      </p:cBhvr>
                                    </p:animEffect>
                                  </p:childTnLst>
                                </p:cTn>
                              </p:par>
                              <p:par>
                                <p:cTn id="14" presetID="10" presetClass="entr" presetSubtype="0" fill="hold" nodeType="withEffect">
                                  <p:stCondLst>
                                    <p:cond delay="0"/>
                                  </p:stCondLst>
                                  <p:childTnLst>
                                    <p:set>
                                      <p:cBhvr>
                                        <p:cTn id="15" dur="1" fill="hold">
                                          <p:stCondLst>
                                            <p:cond delay="0"/>
                                          </p:stCondLst>
                                        </p:cTn>
                                        <p:tgtEl>
                                          <p:spTgt spid="93258"/>
                                        </p:tgtEl>
                                        <p:attrNameLst>
                                          <p:attrName>style.visibility</p:attrName>
                                        </p:attrNameLst>
                                      </p:cBhvr>
                                      <p:to>
                                        <p:strVal val="visible"/>
                                      </p:to>
                                    </p:set>
                                    <p:animEffect transition="in" filter="fade">
                                      <p:cBhvr>
                                        <p:cTn id="16" dur="2000"/>
                                        <p:tgtEl>
                                          <p:spTgt spid="93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2041525" y="5286375"/>
            <a:ext cx="5000625" cy="107156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6" name="Rounded Rectangle 5"/>
          <p:cNvSpPr/>
          <p:nvPr/>
        </p:nvSpPr>
        <p:spPr>
          <a:xfrm>
            <a:off x="1455738" y="3286125"/>
            <a:ext cx="6215062" cy="107156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5" name="Slide Number Placeholder 4"/>
          <p:cNvSpPr>
            <a:spLocks noGrp="1"/>
          </p:cNvSpPr>
          <p:nvPr>
            <p:ph type="sldNum" sz="quarter" idx="12"/>
          </p:nvPr>
        </p:nvSpPr>
        <p:spPr/>
        <p:txBody>
          <a:bodyPr/>
          <a:lstStyle/>
          <a:p>
            <a:pPr>
              <a:defRPr/>
            </a:pPr>
            <a:fld id="{28E480F3-61D0-44E2-A8E6-EAE4B230977A}" type="slidenum">
              <a:rPr lang="en-US" smtClean="0"/>
              <a:pPr>
                <a:defRPr/>
              </a:pPr>
              <a:t>2</a:t>
            </a:fld>
            <a:endParaRPr lang="en-US"/>
          </a:p>
        </p:txBody>
      </p:sp>
      <p:sp>
        <p:nvSpPr>
          <p:cNvPr id="47107" name="Text Box 4"/>
          <p:cNvSpPr txBox="1">
            <a:spLocks noChangeArrowheads="1"/>
          </p:cNvSpPr>
          <p:nvPr/>
        </p:nvSpPr>
        <p:spPr bwMode="auto">
          <a:xfrm>
            <a:off x="214313" y="142875"/>
            <a:ext cx="8737600" cy="2832100"/>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در این فرمول </a:t>
            </a:r>
            <a:r>
              <a:rPr lang="en-US" sz="2800">
                <a:latin typeface="Times New Roman" pitchFamily="18" charset="0"/>
                <a:cs typeface="B Compset" pitchFamily="2" charset="-78"/>
              </a:rPr>
              <a:t>q</a:t>
            </a:r>
            <a:r>
              <a:rPr lang="fa-IR" sz="2800">
                <a:latin typeface="Times New Roman" pitchFamily="18" charset="0"/>
                <a:cs typeface="B Compset" pitchFamily="2" charset="-78"/>
              </a:rPr>
              <a:t>، بار یون های مثبت و </a:t>
            </a:r>
            <a:r>
              <a:rPr lang="en-US" sz="2800">
                <a:latin typeface="Times New Roman" pitchFamily="18" charset="0"/>
                <a:cs typeface="B Compset" pitchFamily="2" charset="-78"/>
              </a:rPr>
              <a:t>k</a:t>
            </a:r>
            <a:r>
              <a:rPr lang="fa-IR" sz="2800">
                <a:latin typeface="Times New Roman" pitchFamily="18" charset="0"/>
                <a:cs typeface="B Compset" pitchFamily="2" charset="-78"/>
              </a:rPr>
              <a:t>، ثابت بولتزمن است. در این فرمول فرض شده که بار مثبت از بی نهایت به الکترود نزدیک می شود و مبدا پتانسیل بی نهایت منظور شده است.</a:t>
            </a:r>
          </a:p>
          <a:p>
            <a:pPr algn="just" rtl="1"/>
            <a:endParaRPr lang="fa-IR" sz="1000">
              <a:latin typeface="Times New Roman" pitchFamily="18" charset="0"/>
              <a:cs typeface="B Compset" pitchFamily="2" charset="-78"/>
            </a:endParaRPr>
          </a:p>
          <a:p>
            <a:pPr algn="just" rtl="1"/>
            <a:r>
              <a:rPr lang="fa-IR" sz="2800">
                <a:latin typeface="Times New Roman" pitchFamily="18" charset="0"/>
                <a:cs typeface="B Compset" pitchFamily="2" charset="-78"/>
              </a:rPr>
              <a:t>اگر دانسیته بار توزیع شده در لایه گیو- شاپمن </a:t>
            </a:r>
            <a:r>
              <a:rPr lang="el-GR" sz="2800" i="1">
                <a:latin typeface="Times New Roman" pitchFamily="18" charset="0"/>
                <a:cs typeface="B Compset" pitchFamily="2" charset="-78"/>
              </a:rPr>
              <a:t>σ</a:t>
            </a:r>
            <a:r>
              <a:rPr lang="en-US" sz="2800" i="1" baseline="-25000">
                <a:latin typeface="Times New Roman" pitchFamily="18" charset="0"/>
                <a:cs typeface="B Compset" pitchFamily="2" charset="-78"/>
              </a:rPr>
              <a:t>d</a:t>
            </a:r>
            <a:r>
              <a:rPr lang="fa-IR" sz="2800">
                <a:latin typeface="Times New Roman" pitchFamily="18" charset="0"/>
                <a:cs typeface="B Compset" pitchFamily="2" charset="-78"/>
              </a:rPr>
              <a:t> ، برابر با </a:t>
            </a:r>
            <a:r>
              <a:rPr lang="en-US" sz="2800">
                <a:latin typeface="Times New Roman" pitchFamily="18" charset="0"/>
                <a:cs typeface="B Compset" pitchFamily="2" charset="-78"/>
              </a:rPr>
              <a:t>a</a:t>
            </a:r>
            <a:r>
              <a:rPr lang="fa-IR" sz="2800">
                <a:latin typeface="Times New Roman" pitchFamily="18" charset="0"/>
                <a:cs typeface="B Compset" pitchFamily="2" charset="-78"/>
              </a:rPr>
              <a:t> باشد، در این صورت دانسیته بار روی صفحه خارجی هلمولتز را می توانیم از رابطه زیر محاسبه کنیم.</a:t>
            </a:r>
          </a:p>
        </p:txBody>
      </p:sp>
      <p:graphicFrame>
        <p:nvGraphicFramePr>
          <p:cNvPr id="66569" name="Object 9"/>
          <p:cNvGraphicFramePr>
            <a:graphicFrameLocks noChangeAspect="1"/>
          </p:cNvGraphicFramePr>
          <p:nvPr/>
        </p:nvGraphicFramePr>
        <p:xfrm>
          <a:off x="1785938" y="3286125"/>
          <a:ext cx="5572125" cy="1047750"/>
        </p:xfrm>
        <a:graphic>
          <a:graphicData uri="http://schemas.openxmlformats.org/presentationml/2006/ole">
            <p:oleObj spid="_x0000_s20482" name="Equation" r:id="rId3" imgW="2565400" imgH="482600" progId="Equation.3">
              <p:embed/>
            </p:oleObj>
          </a:graphicData>
        </a:graphic>
      </p:graphicFrame>
      <p:sp>
        <p:nvSpPr>
          <p:cNvPr id="7" name="Text Box 20"/>
          <p:cNvSpPr txBox="1">
            <a:spLocks noChangeArrowheads="1"/>
          </p:cNvSpPr>
          <p:nvPr/>
        </p:nvSpPr>
        <p:spPr bwMode="auto">
          <a:xfrm>
            <a:off x="5126038" y="4500563"/>
            <a:ext cx="3757612" cy="523875"/>
          </a:xfrm>
          <a:prstGeom prst="rect">
            <a:avLst/>
          </a:prstGeom>
          <a:noFill/>
          <a:ln w="9525">
            <a:noFill/>
            <a:miter lim="800000"/>
            <a:headEnd/>
            <a:tailEnd/>
          </a:ln>
        </p:spPr>
        <p:txBody>
          <a:bodyPr wrap="none">
            <a:spAutoFit/>
          </a:bodyPr>
          <a:lstStyle/>
          <a:p>
            <a:pPr algn="r" rtl="1"/>
            <a:r>
              <a:rPr lang="fa-IR" sz="2800">
                <a:latin typeface="Calibri" pitchFamily="34" charset="0"/>
                <a:cs typeface="B Compset" pitchFamily="2" charset="-78"/>
              </a:rPr>
              <a:t>سرانجام با جایگذاری روابط داریم</a:t>
            </a:r>
            <a:endParaRPr lang="en-US" sz="2800">
              <a:latin typeface="Calibri" pitchFamily="34" charset="0"/>
              <a:cs typeface="B Compset" pitchFamily="2" charset="-78"/>
            </a:endParaRPr>
          </a:p>
        </p:txBody>
      </p:sp>
      <p:graphicFrame>
        <p:nvGraphicFramePr>
          <p:cNvPr id="66572" name="Object 12"/>
          <p:cNvGraphicFramePr>
            <a:graphicFrameLocks noChangeAspect="1"/>
          </p:cNvGraphicFramePr>
          <p:nvPr/>
        </p:nvGraphicFramePr>
        <p:xfrm>
          <a:off x="2290763" y="5291138"/>
          <a:ext cx="4495800" cy="995362"/>
        </p:xfrm>
        <a:graphic>
          <a:graphicData uri="http://schemas.openxmlformats.org/presentationml/2006/ole">
            <p:oleObj spid="_x0000_s20483" name="Equation" r:id="rId4" imgW="1777680" imgH="39348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7107"/>
                                        </p:tgtEl>
                                        <p:attrNameLst>
                                          <p:attrName>style.visibility</p:attrName>
                                        </p:attrNameLst>
                                      </p:cBhvr>
                                      <p:to>
                                        <p:strVal val="visible"/>
                                      </p:to>
                                    </p:set>
                                    <p:animEffect transition="in" filter="fade">
                                      <p:cBhvr>
                                        <p:cTn id="7" dur="2000"/>
                                        <p:tgtEl>
                                          <p:spTgt spid="47107"/>
                                        </p:tgtEl>
                                      </p:cBhvr>
                                    </p:animEffect>
                                  </p:childTnLst>
                                </p:cTn>
                              </p:par>
                              <p:par>
                                <p:cTn id="8" presetID="10" presetClass="entr" presetSubtype="0" fill="hold" nodeType="withEffect">
                                  <p:stCondLst>
                                    <p:cond delay="0"/>
                                  </p:stCondLst>
                                  <p:childTnLst>
                                    <p:set>
                                      <p:cBhvr>
                                        <p:cTn id="9" dur="1" fill="hold">
                                          <p:stCondLst>
                                            <p:cond delay="0"/>
                                          </p:stCondLst>
                                        </p:cTn>
                                        <p:tgtEl>
                                          <p:spTgt spid="66569"/>
                                        </p:tgtEl>
                                        <p:attrNameLst>
                                          <p:attrName>style.visibility</p:attrName>
                                        </p:attrNameLst>
                                      </p:cBhvr>
                                      <p:to>
                                        <p:strVal val="visible"/>
                                      </p:to>
                                    </p:set>
                                    <p:animEffect transition="in" filter="fade">
                                      <p:cBhvr>
                                        <p:cTn id="10" dur="2000"/>
                                        <p:tgtEl>
                                          <p:spTgt spid="6656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childTnLst>
                                </p:cTn>
                              </p:par>
                              <p:par>
                                <p:cTn id="17" presetID="10" presetClass="entr" presetSubtype="0" fill="hold" nodeType="withEffect">
                                  <p:stCondLst>
                                    <p:cond delay="0"/>
                                  </p:stCondLst>
                                  <p:childTnLst>
                                    <p:set>
                                      <p:cBhvr>
                                        <p:cTn id="18" dur="1" fill="hold">
                                          <p:stCondLst>
                                            <p:cond delay="0"/>
                                          </p:stCondLst>
                                        </p:cTn>
                                        <p:tgtEl>
                                          <p:spTgt spid="66572"/>
                                        </p:tgtEl>
                                        <p:attrNameLst>
                                          <p:attrName>style.visibility</p:attrName>
                                        </p:attrNameLst>
                                      </p:cBhvr>
                                      <p:to>
                                        <p:strVal val="visible"/>
                                      </p:to>
                                    </p:set>
                                    <p:animEffect transition="in" filter="fade">
                                      <p:cBhvr>
                                        <p:cTn id="19" dur="2000"/>
                                        <p:tgtEl>
                                          <p:spTgt spid="6657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47107"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929063"/>
            <a:ext cx="9144000" cy="2000250"/>
          </a:xfrm>
          <a:prstGeom prst="rect">
            <a:avLst/>
          </a:prstGeom>
          <a:solidFill>
            <a:srgbClr val="FF0000"/>
          </a:solidFill>
          <a:ln>
            <a:solidFill>
              <a:srgbClr val="FF0000"/>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6" name="Rectangle 5"/>
          <p:cNvSpPr/>
          <p:nvPr/>
        </p:nvSpPr>
        <p:spPr>
          <a:xfrm>
            <a:off x="0" y="1714500"/>
            <a:ext cx="9144000" cy="2000250"/>
          </a:xfrm>
          <a:prstGeom prst="rect">
            <a:avLst/>
          </a:prstGeom>
          <a:solidFill>
            <a:schemeClr val="tx2">
              <a:lumMod val="40000"/>
              <a:lumOff val="60000"/>
            </a:schemeClr>
          </a:solidFill>
          <a:ln>
            <a:solidFill>
              <a:schemeClr val="tx2">
                <a:lumMod val="40000"/>
                <a:lumOff val="60000"/>
              </a:schemeClr>
            </a:solidFill>
          </a:ln>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graphicFrame>
        <p:nvGraphicFramePr>
          <p:cNvPr id="66575" name="Object 15"/>
          <p:cNvGraphicFramePr>
            <a:graphicFrameLocks noChangeAspect="1"/>
          </p:cNvGraphicFramePr>
          <p:nvPr>
            <p:ph sz="quarter" idx="4"/>
          </p:nvPr>
        </p:nvGraphicFramePr>
        <p:xfrm>
          <a:off x="785813" y="1928813"/>
          <a:ext cx="5305425" cy="1428750"/>
        </p:xfrm>
        <a:graphic>
          <a:graphicData uri="http://schemas.openxmlformats.org/presentationml/2006/ole">
            <p:oleObj spid="_x0000_s21506" name="Equation" r:id="rId3" imgW="2311400" imgH="622300" progId="Equation.3">
              <p:embed/>
            </p:oleObj>
          </a:graphicData>
        </a:graphic>
      </p:graphicFrame>
      <p:graphicFrame>
        <p:nvGraphicFramePr>
          <p:cNvPr id="66579" name="Object 19"/>
          <p:cNvGraphicFramePr>
            <a:graphicFrameLocks noChangeAspect="1"/>
          </p:cNvGraphicFramePr>
          <p:nvPr/>
        </p:nvGraphicFramePr>
        <p:xfrm>
          <a:off x="785813" y="4071938"/>
          <a:ext cx="5429250" cy="1785937"/>
        </p:xfrm>
        <a:graphic>
          <a:graphicData uri="http://schemas.openxmlformats.org/presentationml/2006/ole">
            <p:oleObj spid="_x0000_s21507" name="Equation" r:id="rId4" imgW="1930400" imgH="673100" progId="Equation.3">
              <p:embed/>
            </p:oleObj>
          </a:graphicData>
        </a:graphic>
      </p:graphicFrame>
      <p:sp>
        <p:nvSpPr>
          <p:cNvPr id="21508" name="Text Box 21"/>
          <p:cNvSpPr txBox="1">
            <a:spLocks noChangeArrowheads="1"/>
          </p:cNvSpPr>
          <p:nvPr/>
        </p:nvSpPr>
        <p:spPr bwMode="auto">
          <a:xfrm>
            <a:off x="152400" y="142875"/>
            <a:ext cx="8839200" cy="1384300"/>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اگر </a:t>
            </a:r>
            <a:r>
              <a:rPr lang="el-GR" sz="2800" i="1">
                <a:latin typeface="Times New Roman" pitchFamily="18" charset="0"/>
                <a:cs typeface="B Compset" pitchFamily="2" charset="-78"/>
              </a:rPr>
              <a:t>Φ</a:t>
            </a:r>
            <a:r>
              <a:rPr lang="en-US" sz="2800" i="1" baseline="-25000">
                <a:latin typeface="Times New Roman" pitchFamily="18" charset="0"/>
                <a:cs typeface="B Compset" pitchFamily="2" charset="-78"/>
              </a:rPr>
              <a:t>a</a:t>
            </a:r>
            <a:r>
              <a:rPr lang="fa-IR" sz="2800" i="1">
                <a:latin typeface="Times New Roman" pitchFamily="18" charset="0"/>
                <a:cs typeface="B Compset" pitchFamily="2" charset="-78"/>
              </a:rPr>
              <a:t>،</a:t>
            </a:r>
            <a:r>
              <a:rPr lang="fa-IR" sz="2800">
                <a:latin typeface="Times New Roman" pitchFamily="18" charset="0"/>
                <a:cs typeface="B Compset" pitchFamily="2" charset="-78"/>
              </a:rPr>
              <a:t> همان پتانسیل </a:t>
            </a:r>
            <a:r>
              <a:rPr lang="el-GR" sz="2800" i="1">
                <a:latin typeface="Times New Roman" pitchFamily="18" charset="0"/>
                <a:cs typeface="B Compset" pitchFamily="2" charset="-78"/>
              </a:rPr>
              <a:t>Φ</a:t>
            </a:r>
            <a:r>
              <a:rPr lang="en-US" sz="2800" i="1" baseline="-25000">
                <a:latin typeface="Times New Roman" pitchFamily="18" charset="0"/>
                <a:cs typeface="B Compset" pitchFamily="2" charset="-78"/>
              </a:rPr>
              <a:t>G</a:t>
            </a:r>
            <a:r>
              <a:rPr lang="fa-IR" sz="2800">
                <a:latin typeface="Times New Roman" pitchFamily="18" charset="0"/>
                <a:cs typeface="B Compset" pitchFamily="2" charset="-78"/>
              </a:rPr>
              <a:t>، باشد و از آنجا که پتانسیل در بی نهایت صفر است، پس ما می توانیم مقدار  </a:t>
            </a:r>
            <a:r>
              <a:rPr lang="el-GR" sz="2800" i="1">
                <a:latin typeface="Times New Roman" pitchFamily="18" charset="0"/>
                <a:cs typeface="B Compset" pitchFamily="2" charset="-78"/>
              </a:rPr>
              <a:t>σ</a:t>
            </a:r>
            <a:r>
              <a:rPr lang="en-US" sz="2800" i="1" baseline="-25000">
                <a:latin typeface="Times New Roman" pitchFamily="18" charset="0"/>
                <a:cs typeface="B Compset" pitchFamily="2" charset="-78"/>
              </a:rPr>
              <a:t>d</a:t>
            </a:r>
            <a:r>
              <a:rPr lang="fa-IR" sz="2800">
                <a:latin typeface="Times New Roman" pitchFamily="18" charset="0"/>
                <a:cs typeface="B Compset" pitchFamily="2" charset="-78"/>
              </a:rPr>
              <a:t> و </a:t>
            </a:r>
            <a:r>
              <a:rPr lang="el-GR" sz="2800" i="1">
                <a:latin typeface="Times New Roman" pitchFamily="18" charset="0"/>
                <a:cs typeface="B Compset" pitchFamily="2" charset="-78"/>
              </a:rPr>
              <a:t>σ</a:t>
            </a:r>
            <a:r>
              <a:rPr lang="fa-IR" sz="2800">
                <a:latin typeface="Times New Roman" pitchFamily="18" charset="0"/>
                <a:cs typeface="B Compset" pitchFamily="2" charset="-78"/>
              </a:rPr>
              <a:t> را محاسبه کنیم. بنابراین برای ظرفیت کل دیفرانسیل لایه گوی – شاپمن داریم.</a:t>
            </a:r>
          </a:p>
        </p:txBody>
      </p:sp>
      <p:sp>
        <p:nvSpPr>
          <p:cNvPr id="40970" name="Slide Number Placeholder 11"/>
          <p:cNvSpPr>
            <a:spLocks noGrp="1"/>
          </p:cNvSpPr>
          <p:nvPr>
            <p:ph type="sldNum" sz="quarter" idx="12"/>
          </p:nvPr>
        </p:nvSpPr>
        <p:spPr/>
        <p:txBody>
          <a:bodyPr/>
          <a:lstStyle/>
          <a:p>
            <a:pPr>
              <a:defRPr/>
            </a:pPr>
            <a:fld id="{7333A1E5-F97D-4BF2-AE87-61EA9FB9E01D}" type="slidenum">
              <a:rPr lang="en-US" smtClean="0"/>
              <a:pPr>
                <a:defRPr/>
              </a:pPr>
              <a:t>3</a:t>
            </a:fld>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fade">
                                      <p:cBhvr>
                                        <p:cTn id="7" dur="2000"/>
                                        <p:tgtEl>
                                          <p:spTgt spid="2150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66575"/>
                                        </p:tgtEl>
                                        <p:attrNameLst>
                                          <p:attrName>style.visibility</p:attrName>
                                        </p:attrNameLst>
                                      </p:cBhvr>
                                      <p:to>
                                        <p:strVal val="visible"/>
                                      </p:to>
                                    </p:set>
                                    <p:animEffect transition="in" filter="fade">
                                      <p:cBhvr>
                                        <p:cTn id="13" dur="2000"/>
                                        <p:tgtEl>
                                          <p:spTgt spid="66575"/>
                                        </p:tgtEl>
                                      </p:cBhvr>
                                    </p:animEffect>
                                  </p:childTnLst>
                                </p:cTn>
                              </p:par>
                              <p:par>
                                <p:cTn id="14" presetID="10" presetClass="entr" presetSubtype="0" fill="hold" nodeType="withEffect">
                                  <p:stCondLst>
                                    <p:cond delay="0"/>
                                  </p:stCondLst>
                                  <p:childTnLst>
                                    <p:set>
                                      <p:cBhvr>
                                        <p:cTn id="15" dur="1" fill="hold">
                                          <p:stCondLst>
                                            <p:cond delay="0"/>
                                          </p:stCondLst>
                                        </p:cTn>
                                        <p:tgtEl>
                                          <p:spTgt spid="66579"/>
                                        </p:tgtEl>
                                        <p:attrNameLst>
                                          <p:attrName>style.visibility</p:attrName>
                                        </p:attrNameLst>
                                      </p:cBhvr>
                                      <p:to>
                                        <p:strVal val="visible"/>
                                      </p:to>
                                    </p:set>
                                    <p:animEffect transition="in" filter="fade">
                                      <p:cBhvr>
                                        <p:cTn id="16" dur="2000"/>
                                        <p:tgtEl>
                                          <p:spTgt spid="6657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2150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3357563"/>
            <a:ext cx="9144000" cy="2000250"/>
          </a:xfrm>
          <a:prstGeom prst="rect">
            <a:avLst/>
          </a:prstGeom>
          <a:solidFill>
            <a:srgbClr val="FF0000"/>
          </a:solidFill>
          <a:ln>
            <a:solidFill>
              <a:srgbClr val="FF0000"/>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10" name="Rectangle 9"/>
          <p:cNvSpPr/>
          <p:nvPr/>
        </p:nvSpPr>
        <p:spPr>
          <a:xfrm>
            <a:off x="0" y="571500"/>
            <a:ext cx="9144000" cy="2000250"/>
          </a:xfrm>
          <a:prstGeom prst="rect">
            <a:avLst/>
          </a:prstGeom>
          <a:solidFill>
            <a:srgbClr val="FFFF00"/>
          </a:solidFill>
          <a:ln>
            <a:solidFill>
              <a:srgbClr val="FFFF00"/>
            </a:solidFill>
          </a:ln>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7" name="Slide Number Placeholder 6"/>
          <p:cNvSpPr>
            <a:spLocks noGrp="1"/>
          </p:cNvSpPr>
          <p:nvPr>
            <p:ph type="sldNum" sz="quarter" idx="12"/>
          </p:nvPr>
        </p:nvSpPr>
        <p:spPr/>
        <p:txBody>
          <a:bodyPr/>
          <a:lstStyle/>
          <a:p>
            <a:pPr>
              <a:defRPr/>
            </a:pPr>
            <a:fld id="{77C4D147-7D4F-4891-AE30-A9ED02F85F3C}" type="slidenum">
              <a:rPr lang="en-US" smtClean="0"/>
              <a:pPr>
                <a:defRPr/>
              </a:pPr>
              <a:t>4</a:t>
            </a:fld>
            <a:endParaRPr lang="en-US"/>
          </a:p>
        </p:txBody>
      </p:sp>
      <p:graphicFrame>
        <p:nvGraphicFramePr>
          <p:cNvPr id="71685" name="Object 5"/>
          <p:cNvGraphicFramePr>
            <a:graphicFrameLocks noChangeAspect="1"/>
          </p:cNvGraphicFramePr>
          <p:nvPr/>
        </p:nvGraphicFramePr>
        <p:xfrm>
          <a:off x="857250" y="871538"/>
          <a:ext cx="7258050" cy="1343025"/>
        </p:xfrm>
        <a:graphic>
          <a:graphicData uri="http://schemas.openxmlformats.org/presentationml/2006/ole">
            <p:oleObj spid="_x0000_s22530" name="Equation" r:id="rId3" imgW="2540000" imgH="469900" progId="Equation.3">
              <p:embed/>
            </p:oleObj>
          </a:graphicData>
        </a:graphic>
      </p:graphicFrame>
      <p:graphicFrame>
        <p:nvGraphicFramePr>
          <p:cNvPr id="71687" name="Object 7"/>
          <p:cNvGraphicFramePr>
            <a:graphicFrameLocks noChangeAspect="1"/>
          </p:cNvGraphicFramePr>
          <p:nvPr/>
        </p:nvGraphicFramePr>
        <p:xfrm>
          <a:off x="1785938" y="3643313"/>
          <a:ext cx="5715000" cy="1512887"/>
        </p:xfrm>
        <a:graphic>
          <a:graphicData uri="http://schemas.openxmlformats.org/presentationml/2006/ole">
            <p:oleObj spid="_x0000_s22531" name="Equation" r:id="rId4" imgW="1917700" imgH="50800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1685"/>
                                        </p:tgtEl>
                                        <p:attrNameLst>
                                          <p:attrName>style.visibility</p:attrName>
                                        </p:attrNameLst>
                                      </p:cBhvr>
                                      <p:to>
                                        <p:strVal val="visible"/>
                                      </p:to>
                                    </p:set>
                                    <p:animEffect transition="in" filter="fade">
                                      <p:cBhvr>
                                        <p:cTn id="7" dur="2000"/>
                                        <p:tgtEl>
                                          <p:spTgt spid="7168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71687"/>
                                        </p:tgtEl>
                                        <p:attrNameLst>
                                          <p:attrName>style.visibility</p:attrName>
                                        </p:attrNameLst>
                                      </p:cBhvr>
                                      <p:to>
                                        <p:strVal val="visible"/>
                                      </p:to>
                                    </p:set>
                                    <p:animEffect transition="in" filter="fade">
                                      <p:cBhvr>
                                        <p:cTn id="13" dur="2000"/>
                                        <p:tgtEl>
                                          <p:spTgt spid="7168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p:cNvSpPr/>
          <p:nvPr/>
        </p:nvSpPr>
        <p:spPr>
          <a:xfrm>
            <a:off x="1285875" y="5214938"/>
            <a:ext cx="6500813" cy="1214437"/>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0" name="Rectangle 9"/>
          <p:cNvSpPr/>
          <p:nvPr/>
        </p:nvSpPr>
        <p:spPr>
          <a:xfrm>
            <a:off x="0" y="1857375"/>
            <a:ext cx="9144000" cy="500063"/>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684" name="Text Box 4"/>
          <p:cNvSpPr txBox="1">
            <a:spLocks noChangeArrowheads="1"/>
          </p:cNvSpPr>
          <p:nvPr/>
        </p:nvSpPr>
        <p:spPr bwMode="auto">
          <a:xfrm>
            <a:off x="228600" y="142875"/>
            <a:ext cx="8758238" cy="5232400"/>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اگر جذب مخصوص نداشته باشیم و الکترولیتی یک به یک با بار مساوی یک    ( </a:t>
            </a:r>
            <a:r>
              <a:rPr lang="en-US" sz="2400">
                <a:latin typeface="Times New Roman" pitchFamily="18" charset="0"/>
                <a:cs typeface="B Compset" pitchFamily="2" charset="-78"/>
              </a:rPr>
              <a:t>z = 1</a:t>
            </a:r>
            <a:r>
              <a:rPr lang="fa-IR" sz="2400">
                <a:latin typeface="Times New Roman" pitchFamily="18" charset="0"/>
                <a:cs typeface="B Compset" pitchFamily="2" charset="-78"/>
              </a:rPr>
              <a:t> </a:t>
            </a:r>
            <a:r>
              <a:rPr lang="fa-IR" sz="2800">
                <a:latin typeface="Times New Roman" pitchFamily="18" charset="0"/>
                <a:cs typeface="B Compset" pitchFamily="2" charset="-78"/>
              </a:rPr>
              <a:t>)، داشته باشیم و دما </a:t>
            </a:r>
            <a:r>
              <a:rPr lang="en-US" sz="2400" i="1">
                <a:latin typeface="Times New Roman" pitchFamily="18" charset="0"/>
                <a:cs typeface="B Compset" pitchFamily="2" charset="-78"/>
              </a:rPr>
              <a:t>300°k</a:t>
            </a:r>
            <a:r>
              <a:rPr lang="fa-IR" sz="2800">
                <a:latin typeface="Times New Roman" pitchFamily="18" charset="0"/>
                <a:cs typeface="B Compset" pitchFamily="2" charset="-78"/>
              </a:rPr>
              <a:t> باشد، در این صورت داریم.</a:t>
            </a:r>
          </a:p>
          <a:p>
            <a:pPr algn="just" rtl="1"/>
            <a:endParaRPr lang="fa-IR" sz="10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endParaRPr lang="fa-IR" sz="1600">
              <a:latin typeface="Times New Roman" pitchFamily="18" charset="0"/>
              <a:cs typeface="B Compset" pitchFamily="2" charset="-78"/>
            </a:endParaRPr>
          </a:p>
          <a:p>
            <a:pPr algn="just" rtl="1"/>
            <a:r>
              <a:rPr lang="fa-IR" sz="2800">
                <a:latin typeface="Times New Roman" pitchFamily="18" charset="0"/>
                <a:cs typeface="B Compset" pitchFamily="2" charset="-78"/>
              </a:rPr>
              <a:t>و چون غلطت همیشه بر اساس </a:t>
            </a:r>
            <a:r>
              <a:rPr lang="en-US" sz="2800" i="1">
                <a:latin typeface="Times New Roman" pitchFamily="18" charset="0"/>
                <a:cs typeface="B Compset" pitchFamily="2" charset="-78"/>
              </a:rPr>
              <a:t>mol/L</a:t>
            </a:r>
            <a:r>
              <a:rPr lang="fa-IR" sz="2800">
                <a:latin typeface="Times New Roman" pitchFamily="18" charset="0"/>
                <a:cs typeface="B Compset" pitchFamily="2" charset="-78"/>
              </a:rPr>
              <a:t>، نوشته می شود برای تعداد یونها داریم.</a:t>
            </a:r>
          </a:p>
          <a:p>
            <a:pPr algn="r" rtl="1"/>
            <a:endParaRPr lang="fa-IR" sz="2800">
              <a:latin typeface="Times New Roman" pitchFamily="18" charset="0"/>
              <a:cs typeface="B Compset" pitchFamily="2" charset="-78"/>
            </a:endParaRPr>
          </a:p>
          <a:p>
            <a:pPr algn="r" rtl="1"/>
            <a:endParaRPr lang="fa-IR" sz="2800">
              <a:latin typeface="Times New Roman" pitchFamily="18" charset="0"/>
              <a:cs typeface="B Compset" pitchFamily="2" charset="-78"/>
            </a:endParaRPr>
          </a:p>
          <a:p>
            <a:pPr algn="r" rtl="1"/>
            <a:r>
              <a:rPr lang="fa-IR" sz="2800">
                <a:latin typeface="Times New Roman" pitchFamily="18" charset="0"/>
                <a:cs typeface="B Compset" pitchFamily="2" charset="-78"/>
              </a:rPr>
              <a:t>با اين شرايط مقدار بار و ظرفیت کل لایه گوی – شاپمن به صورت زیر محاسبه می گردد.</a:t>
            </a:r>
            <a:endParaRPr lang="en-US" sz="2800">
              <a:latin typeface="Times New Roman" pitchFamily="18" charset="0"/>
              <a:cs typeface="B Compset" pitchFamily="2" charset="-78"/>
            </a:endParaRPr>
          </a:p>
        </p:txBody>
      </p:sp>
      <p:sp>
        <p:nvSpPr>
          <p:cNvPr id="41989" name="Slide Number Placeholder 6"/>
          <p:cNvSpPr>
            <a:spLocks noGrp="1"/>
          </p:cNvSpPr>
          <p:nvPr>
            <p:ph type="sldNum" sz="quarter" idx="12"/>
          </p:nvPr>
        </p:nvSpPr>
        <p:spPr/>
        <p:txBody>
          <a:bodyPr/>
          <a:lstStyle/>
          <a:p>
            <a:pPr>
              <a:defRPr/>
            </a:pPr>
            <a:fld id="{11046FE7-2AFD-4F56-ADAA-265D0589B5F7}" type="slidenum">
              <a:rPr lang="en-US"/>
              <a:pPr>
                <a:defRPr/>
              </a:pPr>
              <a:t>5</a:t>
            </a:fld>
            <a:endParaRPr lang="en-US"/>
          </a:p>
        </p:txBody>
      </p:sp>
      <p:graphicFrame>
        <p:nvGraphicFramePr>
          <p:cNvPr id="2" name="Object 7"/>
          <p:cNvGraphicFramePr>
            <a:graphicFrameLocks noChangeAspect="1"/>
          </p:cNvGraphicFramePr>
          <p:nvPr/>
        </p:nvGraphicFramePr>
        <p:xfrm>
          <a:off x="3000375" y="1295400"/>
          <a:ext cx="2841625" cy="419100"/>
        </p:xfrm>
        <a:graphic>
          <a:graphicData uri="http://schemas.openxmlformats.org/presentationml/2006/ole">
            <p:oleObj spid="_x0000_s23554" name="Equation" r:id="rId3" imgW="2577960" imgH="380880" progId="Equation.3">
              <p:embed/>
            </p:oleObj>
          </a:graphicData>
        </a:graphic>
      </p:graphicFrame>
      <p:graphicFrame>
        <p:nvGraphicFramePr>
          <p:cNvPr id="3" name="Object 3"/>
          <p:cNvGraphicFramePr>
            <a:graphicFrameLocks noChangeAspect="1"/>
          </p:cNvGraphicFramePr>
          <p:nvPr/>
        </p:nvGraphicFramePr>
        <p:xfrm>
          <a:off x="3081338" y="1928813"/>
          <a:ext cx="2562225" cy="334962"/>
        </p:xfrm>
        <a:graphic>
          <a:graphicData uri="http://schemas.openxmlformats.org/presentationml/2006/ole">
            <p:oleObj spid="_x0000_s23555" name="Equation" r:id="rId4" imgW="2323800" imgH="304560" progId="Equation.3">
              <p:embed/>
            </p:oleObj>
          </a:graphicData>
        </a:graphic>
      </p:graphicFrame>
      <p:graphicFrame>
        <p:nvGraphicFramePr>
          <p:cNvPr id="4" name="Object 8"/>
          <p:cNvGraphicFramePr>
            <a:graphicFrameLocks noChangeAspect="1"/>
          </p:cNvGraphicFramePr>
          <p:nvPr/>
        </p:nvGraphicFramePr>
        <p:xfrm>
          <a:off x="2632075" y="2500313"/>
          <a:ext cx="3654425" cy="417512"/>
        </p:xfrm>
        <a:graphic>
          <a:graphicData uri="http://schemas.openxmlformats.org/presentationml/2006/ole">
            <p:oleObj spid="_x0000_s23556" name="Equation" r:id="rId5" imgW="3314520" imgH="380880" progId="Equation.3">
              <p:embed/>
            </p:oleObj>
          </a:graphicData>
        </a:graphic>
      </p:graphicFrame>
      <p:graphicFrame>
        <p:nvGraphicFramePr>
          <p:cNvPr id="5" name="Object 9"/>
          <p:cNvGraphicFramePr>
            <a:graphicFrameLocks noChangeAspect="1"/>
          </p:cNvGraphicFramePr>
          <p:nvPr/>
        </p:nvGraphicFramePr>
        <p:xfrm>
          <a:off x="3357563" y="3714750"/>
          <a:ext cx="2105025" cy="500063"/>
        </p:xfrm>
        <a:graphic>
          <a:graphicData uri="http://schemas.openxmlformats.org/presentationml/2006/ole">
            <p:oleObj spid="_x0000_s23557" name="Equation" r:id="rId6" imgW="1600200" imgH="380880" progId="Equation.3">
              <p:embed/>
            </p:oleObj>
          </a:graphicData>
        </a:graphic>
      </p:graphicFrame>
      <p:graphicFrame>
        <p:nvGraphicFramePr>
          <p:cNvPr id="6" name="Object 10"/>
          <p:cNvGraphicFramePr>
            <a:graphicFrameLocks noChangeAspect="1"/>
          </p:cNvGraphicFramePr>
          <p:nvPr/>
        </p:nvGraphicFramePr>
        <p:xfrm>
          <a:off x="1785938" y="5286375"/>
          <a:ext cx="5680075" cy="549275"/>
        </p:xfrm>
        <a:graphic>
          <a:graphicData uri="http://schemas.openxmlformats.org/presentationml/2006/ole">
            <p:oleObj spid="_x0000_s23558" name="Equation" r:id="rId7" imgW="4317840" imgH="419040" progId="Equation.3">
              <p:embed/>
            </p:oleObj>
          </a:graphicData>
        </a:graphic>
      </p:graphicFrame>
      <p:graphicFrame>
        <p:nvGraphicFramePr>
          <p:cNvPr id="7" name="Object 11"/>
          <p:cNvGraphicFramePr>
            <a:graphicFrameLocks noChangeAspect="1"/>
          </p:cNvGraphicFramePr>
          <p:nvPr/>
        </p:nvGraphicFramePr>
        <p:xfrm>
          <a:off x="1762125" y="5857875"/>
          <a:ext cx="5780088" cy="549275"/>
        </p:xfrm>
        <a:graphic>
          <a:graphicData uri="http://schemas.openxmlformats.org/presentationml/2006/ole">
            <p:oleObj spid="_x0000_s23559" name="Equation" r:id="rId8" imgW="4394160" imgH="41904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1684"/>
                                        </p:tgtEl>
                                        <p:attrNameLst>
                                          <p:attrName>style.visibility</p:attrName>
                                        </p:attrNameLst>
                                      </p:cBhvr>
                                      <p:to>
                                        <p:strVal val="visible"/>
                                      </p:to>
                                    </p:set>
                                    <p:animEffect transition="in" filter="fade">
                                      <p:cBhvr>
                                        <p:cTn id="7" dur="2000"/>
                                        <p:tgtEl>
                                          <p:spTgt spid="71684"/>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2000"/>
                                        <p:tgtEl>
                                          <p:spTgt spid="2"/>
                                        </p:tgtEl>
                                      </p:cBhvr>
                                    </p:animEffect>
                                  </p:childTnLst>
                                </p:cTn>
                              </p:par>
                              <p:par>
                                <p:cTn id="11" presetID="10"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20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2000"/>
                                        <p:tgtEl>
                                          <p:spTgt spid="10"/>
                                        </p:tgtEl>
                                      </p:cBhvr>
                                    </p:animEffect>
                                  </p:childTnLst>
                                </p:cTn>
                              </p:par>
                              <p:par>
                                <p:cTn id="17" presetID="10"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childTnLst>
                                </p:cTn>
                              </p:par>
                              <p:par>
                                <p:cTn id="20" presetID="10"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2000"/>
                                        <p:tgtEl>
                                          <p:spTgt spid="13"/>
                                        </p:tgtEl>
                                      </p:cBhvr>
                                    </p:animEffect>
                                  </p:childTnLst>
                                </p:cTn>
                              </p:par>
                              <p:par>
                                <p:cTn id="26" presetID="10" presetClass="entr" presetSubtype="0" fill="hold"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2000"/>
                                        <p:tgtEl>
                                          <p:spTgt spid="6"/>
                                        </p:tgtEl>
                                      </p:cBhvr>
                                    </p:animEffect>
                                  </p:childTnLst>
                                </p:cTn>
                              </p:par>
                              <p:par>
                                <p:cTn id="29" presetID="10"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7168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p:cNvSpPr/>
          <p:nvPr/>
        </p:nvSpPr>
        <p:spPr>
          <a:xfrm>
            <a:off x="571500" y="3214688"/>
            <a:ext cx="1357313" cy="500062"/>
          </a:xfrm>
          <a:prstGeom prst="ellipse">
            <a:avLst/>
          </a:prstGeom>
          <a:ln>
            <a:solidFill>
              <a:srgbClr val="FF0000"/>
            </a:solidFill>
          </a:ln>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p>
        </p:txBody>
      </p:sp>
      <p:sp>
        <p:nvSpPr>
          <p:cNvPr id="9" name="Oval 8"/>
          <p:cNvSpPr/>
          <p:nvPr/>
        </p:nvSpPr>
        <p:spPr>
          <a:xfrm>
            <a:off x="428625" y="357188"/>
            <a:ext cx="1357313" cy="500062"/>
          </a:xfrm>
          <a:prstGeom prst="ellipse">
            <a:avLst/>
          </a:prstGeom>
          <a:ln>
            <a:solidFill>
              <a:srgbClr val="FF0000"/>
            </a:solidFill>
          </a:ln>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p>
        </p:txBody>
      </p:sp>
      <p:sp>
        <p:nvSpPr>
          <p:cNvPr id="5" name="Slide Number Placeholder 4"/>
          <p:cNvSpPr>
            <a:spLocks noGrp="1"/>
          </p:cNvSpPr>
          <p:nvPr>
            <p:ph type="sldNum" sz="quarter" idx="12"/>
          </p:nvPr>
        </p:nvSpPr>
        <p:spPr/>
        <p:txBody>
          <a:bodyPr/>
          <a:lstStyle/>
          <a:p>
            <a:pPr>
              <a:defRPr/>
            </a:pPr>
            <a:fld id="{12D2C74C-0E11-445A-9A50-1CF4C4F2A6ED}" type="slidenum">
              <a:rPr lang="en-US" smtClean="0"/>
              <a:pPr>
                <a:defRPr/>
              </a:pPr>
              <a:t>6</a:t>
            </a:fld>
            <a:endParaRPr lang="en-US" dirty="0"/>
          </a:p>
        </p:txBody>
      </p:sp>
      <p:graphicFrame>
        <p:nvGraphicFramePr>
          <p:cNvPr id="7" name="Table 6"/>
          <p:cNvGraphicFramePr>
            <a:graphicFrameLocks noGrp="1"/>
          </p:cNvGraphicFramePr>
          <p:nvPr/>
        </p:nvGraphicFramePr>
        <p:xfrm>
          <a:off x="500063" y="928688"/>
          <a:ext cx="8286808" cy="2103438"/>
        </p:xfrm>
        <a:graphic>
          <a:graphicData uri="http://schemas.openxmlformats.org/drawingml/2006/table">
            <a:tbl>
              <a:tblPr firstCol="1" bandRow="1">
                <a:tableStyleId>{5C22544A-7EE6-4342-B048-85BDC9FD1C3A}</a:tableStyleId>
              </a:tblPr>
              <a:tblGrid>
                <a:gridCol w="1500169"/>
                <a:gridCol w="928694"/>
                <a:gridCol w="928694"/>
                <a:gridCol w="1000132"/>
                <a:gridCol w="821566"/>
                <a:gridCol w="1035851"/>
                <a:gridCol w="1035851"/>
                <a:gridCol w="1035851"/>
              </a:tblGrid>
              <a:tr h="50626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600" b="0" i="1" u="none" strike="noStrike" cap="none" normalizeH="0" baseline="0" dirty="0" smtClean="0">
                          <a:ln>
                            <a:noFill/>
                          </a:ln>
                          <a:solidFill>
                            <a:schemeClr val="tx1"/>
                          </a:solidFill>
                          <a:effectLst/>
                          <a:latin typeface="Times New Roman" pitchFamily="18" charset="0"/>
                          <a:cs typeface="Times New Roman" pitchFamily="18" charset="0"/>
                        </a:rPr>
                        <a:t>σ</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(C.m</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el-GR" sz="1600" b="0"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-40×10</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-20×10</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-2×10</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2×10</a:t>
                      </a:r>
                      <a:r>
                        <a:rPr kumimoji="0" lang="en-US" sz="1600" b="0" i="1" u="none" strike="noStrike" cap="none" normalizeH="0" baseline="3000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20×10</a:t>
                      </a:r>
                      <a:r>
                        <a:rPr kumimoji="0" lang="en-US" sz="1600" b="0" i="1" u="none" strike="noStrike" cap="none" normalizeH="0" baseline="3000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40×10</a:t>
                      </a:r>
                      <a:r>
                        <a:rPr kumimoji="0" lang="en-US" sz="1600" b="0" i="1" u="none" strike="noStrike" cap="none" normalizeH="0" baseline="30000" smtClean="0">
                          <a:ln>
                            <a:noFill/>
                          </a:ln>
                          <a:solidFill>
                            <a:schemeClr val="tx1"/>
                          </a:solidFill>
                          <a:effectLst/>
                          <a:latin typeface="Times New Roman" pitchFamily="18" charset="0"/>
                          <a:cs typeface="Times New Roman" pitchFamily="18" charset="0"/>
                        </a:rPr>
                        <a:t>-2</a:t>
                      </a:r>
                    </a:p>
                  </a:txBody>
                  <a:tcPr horzOverflow="overflow"/>
                </a:tc>
              </a:tr>
              <a:tr h="58463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600" b="0" i="1" u="none" strike="noStrike" cap="none" normalizeH="0" baseline="0" dirty="0" smtClean="0">
                          <a:ln>
                            <a:noFill/>
                          </a:ln>
                          <a:solidFill>
                            <a:schemeClr val="tx1"/>
                          </a:solidFill>
                          <a:effectLst/>
                          <a:latin typeface="Times New Roman" pitchFamily="18" charset="0"/>
                          <a:cs typeface="Times New Roman" pitchFamily="18" charset="0"/>
                        </a:rPr>
                        <a:t>Φ</a:t>
                      </a:r>
                      <a:r>
                        <a:rPr kumimoji="0" lang="en-US" sz="1600" b="0" i="1" u="none" strike="noStrike" cap="none" normalizeH="0" baseline="-25000" dirty="0" smtClean="0">
                          <a:ln>
                            <a:noFill/>
                          </a:ln>
                          <a:solidFill>
                            <a:schemeClr val="tx1"/>
                          </a:solidFill>
                          <a:effectLst/>
                          <a:latin typeface="Times New Roman" pitchFamily="18" charset="0"/>
                          <a:cs typeface="Times New Roman" pitchFamily="18" charset="0"/>
                        </a:rPr>
                        <a:t>a</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a:t>
                      </a:r>
                      <a:r>
                        <a:rPr kumimoji="0" lang="el-GR" sz="1600" b="0" i="1" u="none" strike="noStrike" cap="none" normalizeH="0" baseline="0" dirty="0" smtClean="0">
                          <a:ln>
                            <a:noFill/>
                          </a:ln>
                          <a:solidFill>
                            <a:schemeClr val="tx1"/>
                          </a:solidFill>
                          <a:effectLst/>
                          <a:latin typeface="Times New Roman" pitchFamily="18" charset="0"/>
                          <a:cs typeface="Times New Roman" pitchFamily="18" charset="0"/>
                        </a:rPr>
                        <a:t>ΔΦ</a:t>
                      </a:r>
                      <a:r>
                        <a:rPr kumimoji="0" lang="en-US" sz="1600" b="0" i="1" u="none" strike="noStrike" cap="none" normalizeH="0" baseline="-25000" dirty="0" smtClean="0">
                          <a:ln>
                            <a:noFill/>
                          </a:ln>
                          <a:solidFill>
                            <a:schemeClr val="tx1"/>
                          </a:solidFill>
                          <a:effectLst/>
                          <a:latin typeface="Times New Roman" pitchFamily="18" charset="0"/>
                          <a:cs typeface="Times New Roman" pitchFamily="18" charset="0"/>
                        </a:rPr>
                        <a:t>G</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   (V)</a:t>
                      </a:r>
                      <a:endParaRPr kumimoji="0" lang="el-GR" sz="1600" b="0"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-0.277</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-0.24</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-0.13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013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0.24</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0.277</a:t>
                      </a:r>
                    </a:p>
                  </a:txBody>
                  <a:tcPr horzOverflow="overflow"/>
                </a:tc>
              </a:tr>
              <a:tr h="50626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err="1" smtClean="0">
                          <a:ln>
                            <a:noFill/>
                          </a:ln>
                          <a:solidFill>
                            <a:schemeClr val="tx1"/>
                          </a:solidFill>
                          <a:effectLst/>
                          <a:latin typeface="Times New Roman" pitchFamily="18" charset="0"/>
                          <a:cs typeface="Times New Roman" pitchFamily="18" charset="0"/>
                        </a:rPr>
                        <a:t>k</a:t>
                      </a:r>
                      <a:r>
                        <a:rPr kumimoji="0" lang="en-US" sz="1600" b="0" i="1" u="none" strike="noStrike" cap="none" normalizeH="0" baseline="-25000" dirty="0" err="1" smtClean="0">
                          <a:ln>
                            <a:noFill/>
                          </a:ln>
                          <a:solidFill>
                            <a:schemeClr val="tx1"/>
                          </a:solidFill>
                          <a:effectLst/>
                          <a:latin typeface="Times New Roman" pitchFamily="18" charset="0"/>
                          <a:cs typeface="Times New Roman" pitchFamily="18" charset="0"/>
                        </a:rPr>
                        <a:t>G</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(Fm</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1.44</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0.83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0.16</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0.072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0.16</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0.83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1.44</a:t>
                      </a:r>
                    </a:p>
                  </a:txBody>
                  <a:tcPr horzOverflow="overflow"/>
                </a:tc>
              </a:tr>
              <a:tr h="50626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C</a:t>
                      </a:r>
                      <a:r>
                        <a:rPr kumimoji="0" lang="en-US" sz="1600" b="0" i="1" u="none" strike="noStrike" cap="none" normalizeH="0" baseline="-25000" dirty="0" smtClean="0">
                          <a:ln>
                            <a:noFill/>
                          </a:ln>
                          <a:solidFill>
                            <a:schemeClr val="tx1"/>
                          </a:solidFill>
                          <a:effectLst/>
                          <a:latin typeface="Times New Roman" pitchFamily="18" charset="0"/>
                          <a:cs typeface="Times New Roman" pitchFamily="18" charset="0"/>
                        </a:rPr>
                        <a:t>G</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(F.m</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7.73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3.86</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0.39</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0.072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0.39</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3.86</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7.72</a:t>
                      </a:r>
                    </a:p>
                  </a:txBody>
                  <a:tcPr horzOverflow="overflow"/>
                </a:tc>
              </a:tr>
            </a:tbl>
          </a:graphicData>
        </a:graphic>
      </p:graphicFrame>
      <p:sp>
        <p:nvSpPr>
          <p:cNvPr id="4" name="Text Box 152"/>
          <p:cNvSpPr txBox="1">
            <a:spLocks noChangeArrowheads="1"/>
          </p:cNvSpPr>
          <p:nvPr/>
        </p:nvSpPr>
        <p:spPr bwMode="auto">
          <a:xfrm>
            <a:off x="611188" y="3213100"/>
            <a:ext cx="1357312" cy="457200"/>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C = 1M</a:t>
            </a:r>
          </a:p>
        </p:txBody>
      </p:sp>
      <p:graphicFrame>
        <p:nvGraphicFramePr>
          <p:cNvPr id="6" name="Table 5"/>
          <p:cNvGraphicFramePr>
            <a:graphicFrameLocks noGrp="1"/>
          </p:cNvGraphicFramePr>
          <p:nvPr/>
        </p:nvGraphicFramePr>
        <p:xfrm>
          <a:off x="500063" y="3714750"/>
          <a:ext cx="8286806" cy="2286016"/>
        </p:xfrm>
        <a:graphic>
          <a:graphicData uri="http://schemas.openxmlformats.org/drawingml/2006/table">
            <a:tbl>
              <a:tblPr firstCol="1" bandRow="1">
                <a:tableStyleId>{5C22544A-7EE6-4342-B048-85BDC9FD1C3A}</a:tableStyleId>
              </a:tblPr>
              <a:tblGrid>
                <a:gridCol w="1500198"/>
                <a:gridCol w="928694"/>
                <a:gridCol w="928694"/>
                <a:gridCol w="1038025"/>
                <a:gridCol w="783642"/>
                <a:gridCol w="1035851"/>
                <a:gridCol w="1035851"/>
                <a:gridCol w="1035851"/>
              </a:tblGrid>
              <a:tr h="57150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600" b="0" i="1" u="none" strike="noStrike" cap="none" normalizeH="0" baseline="0" dirty="0" smtClean="0">
                          <a:ln>
                            <a:noFill/>
                          </a:ln>
                          <a:solidFill>
                            <a:schemeClr val="tx1"/>
                          </a:solidFill>
                          <a:effectLst/>
                          <a:latin typeface="Times New Roman" pitchFamily="18" charset="0"/>
                          <a:cs typeface="Times New Roman" pitchFamily="18" charset="0"/>
                        </a:rPr>
                        <a:t>σ</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(C.m</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el-GR" sz="1600" b="0"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-40×10</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-20×10</a:t>
                      </a:r>
                      <a:r>
                        <a:rPr kumimoji="0" lang="en-US" sz="1600" b="0" i="1" u="none" strike="noStrike" cap="none" normalizeH="0" baseline="3000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-2×10</a:t>
                      </a:r>
                      <a:r>
                        <a:rPr kumimoji="0" lang="en-US" sz="1600" b="0" i="1" u="none" strike="noStrike" cap="none" normalizeH="0" baseline="3000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0</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2×10</a:t>
                      </a:r>
                      <a:r>
                        <a:rPr kumimoji="0" lang="en-US" sz="1600" b="0" i="1" u="none" strike="noStrike" cap="none" normalizeH="0" baseline="3000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20×10</a:t>
                      </a:r>
                      <a:r>
                        <a:rPr kumimoji="0" lang="en-US" sz="1600" b="0" i="1" u="none" strike="noStrike" cap="none" normalizeH="0" baseline="30000" smtClean="0">
                          <a:ln>
                            <a:noFill/>
                          </a:ln>
                          <a:solidFill>
                            <a:schemeClr val="tx1"/>
                          </a:solidFill>
                          <a:effectLst/>
                          <a:latin typeface="Times New Roman" pitchFamily="18" charset="0"/>
                          <a:cs typeface="Times New Roman" pitchFamily="18" charset="0"/>
                        </a:rPr>
                        <a:t>-2</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40×10</a:t>
                      </a:r>
                      <a:r>
                        <a:rPr kumimoji="0" lang="en-US" sz="1600" b="0" i="1" u="none" strike="noStrike" cap="none" normalizeH="0" baseline="30000" smtClean="0">
                          <a:ln>
                            <a:noFill/>
                          </a:ln>
                          <a:solidFill>
                            <a:schemeClr val="tx1"/>
                          </a:solidFill>
                          <a:effectLst/>
                          <a:latin typeface="Times New Roman" pitchFamily="18" charset="0"/>
                          <a:cs typeface="Times New Roman" pitchFamily="18" charset="0"/>
                        </a:rPr>
                        <a:t>-2</a:t>
                      </a:r>
                    </a:p>
                  </a:txBody>
                  <a:tcPr horzOverflow="overflow"/>
                </a:tc>
              </a:tr>
              <a:tr h="57150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sz="1600" b="0" i="1" u="none" strike="noStrike" cap="none" normalizeH="0" baseline="0" dirty="0" smtClean="0">
                          <a:ln>
                            <a:noFill/>
                          </a:ln>
                          <a:solidFill>
                            <a:schemeClr val="tx1"/>
                          </a:solidFill>
                          <a:effectLst/>
                          <a:latin typeface="Times New Roman" pitchFamily="18" charset="0"/>
                          <a:cs typeface="Times New Roman" pitchFamily="18" charset="0"/>
                        </a:rPr>
                        <a:t>Φ</a:t>
                      </a:r>
                      <a:r>
                        <a:rPr kumimoji="0" lang="en-US" sz="1600" b="0" i="1" u="none" strike="noStrike" cap="none" normalizeH="0" baseline="-25000" dirty="0" smtClean="0">
                          <a:ln>
                            <a:noFill/>
                          </a:ln>
                          <a:solidFill>
                            <a:schemeClr val="tx1"/>
                          </a:solidFill>
                          <a:effectLst/>
                          <a:latin typeface="Times New Roman" pitchFamily="18" charset="0"/>
                          <a:cs typeface="Times New Roman" pitchFamily="18" charset="0"/>
                        </a:rPr>
                        <a:t>a</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a:t>
                      </a:r>
                      <a:r>
                        <a:rPr kumimoji="0" lang="el-GR" sz="1600" b="0" i="1" u="none" strike="noStrike" cap="none" normalizeH="0" baseline="0" dirty="0" smtClean="0">
                          <a:ln>
                            <a:noFill/>
                          </a:ln>
                          <a:solidFill>
                            <a:schemeClr val="tx1"/>
                          </a:solidFill>
                          <a:effectLst/>
                          <a:latin typeface="Times New Roman" pitchFamily="18" charset="0"/>
                          <a:cs typeface="Times New Roman" pitchFamily="18" charset="0"/>
                        </a:rPr>
                        <a:t>ΔΦ</a:t>
                      </a:r>
                      <a:r>
                        <a:rPr kumimoji="0" lang="en-US" sz="1600" b="0" i="1" u="none" strike="noStrike" cap="none" normalizeH="0" baseline="-25000" dirty="0" smtClean="0">
                          <a:ln>
                            <a:noFill/>
                          </a:ln>
                          <a:solidFill>
                            <a:schemeClr val="tx1"/>
                          </a:solidFill>
                          <a:effectLst/>
                          <a:latin typeface="Times New Roman" pitchFamily="18" charset="0"/>
                          <a:cs typeface="Times New Roman" pitchFamily="18" charset="0"/>
                        </a:rPr>
                        <a:t>G</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 (V)</a:t>
                      </a:r>
                      <a:endParaRPr kumimoji="0" lang="el-GR" sz="1600" b="0"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-0.1</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-0.067</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-0.0087</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0</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0.0087</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0.067</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0.1</a:t>
                      </a:r>
                    </a:p>
                  </a:txBody>
                  <a:tcPr horzOverflow="overflow"/>
                </a:tc>
              </a:tr>
              <a:tr h="57150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err="1" smtClean="0">
                          <a:ln>
                            <a:noFill/>
                          </a:ln>
                          <a:solidFill>
                            <a:schemeClr val="tx1"/>
                          </a:solidFill>
                          <a:effectLst/>
                          <a:latin typeface="Times New Roman" pitchFamily="18" charset="0"/>
                          <a:cs typeface="Times New Roman" pitchFamily="18" charset="0"/>
                        </a:rPr>
                        <a:t>k</a:t>
                      </a:r>
                      <a:r>
                        <a:rPr kumimoji="0" lang="en-US" sz="1600" b="0" i="1" u="none" strike="noStrike" cap="none" normalizeH="0" baseline="-25000" dirty="0" err="1" smtClean="0">
                          <a:ln>
                            <a:noFill/>
                          </a:ln>
                          <a:solidFill>
                            <a:schemeClr val="tx1"/>
                          </a:solidFill>
                          <a:effectLst/>
                          <a:latin typeface="Times New Roman" pitchFamily="18" charset="0"/>
                          <a:cs typeface="Times New Roman" pitchFamily="18" charset="0"/>
                        </a:rPr>
                        <a:t>G</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(Fm</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4</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2.98</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2.31</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2.23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2.31</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2.98</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4</a:t>
                      </a:r>
                    </a:p>
                  </a:txBody>
                  <a:tcPr horzOverflow="overflow"/>
                </a:tc>
              </a:tr>
              <a:tr h="57150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C</a:t>
                      </a:r>
                      <a:r>
                        <a:rPr kumimoji="0" lang="en-US" sz="1600" b="0" i="1" u="none" strike="noStrike" cap="none" normalizeH="0" baseline="-25000" dirty="0" smtClean="0">
                          <a:ln>
                            <a:noFill/>
                          </a:ln>
                          <a:solidFill>
                            <a:schemeClr val="tx1"/>
                          </a:solidFill>
                          <a:effectLst/>
                          <a:latin typeface="Times New Roman" pitchFamily="18" charset="0"/>
                          <a:cs typeface="Times New Roman" pitchFamily="18" charset="0"/>
                        </a:rPr>
                        <a:t>G</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(F.m</a:t>
                      </a:r>
                      <a:r>
                        <a:rPr kumimoji="0" lang="en-US" sz="1600" b="0" i="1" u="none" strike="noStrike" cap="none" normalizeH="0" baseline="30000" dirty="0" smtClean="0">
                          <a:ln>
                            <a:noFill/>
                          </a:ln>
                          <a:solidFill>
                            <a:schemeClr val="tx1"/>
                          </a:solidFill>
                          <a:effectLst/>
                          <a:latin typeface="Times New Roman" pitchFamily="18" charset="0"/>
                          <a:cs typeface="Times New Roman" pitchFamily="18" charset="0"/>
                        </a:rPr>
                        <a:t>-2</a:t>
                      </a: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8.06</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4.49</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2.33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smtClean="0">
                          <a:ln>
                            <a:noFill/>
                          </a:ln>
                          <a:solidFill>
                            <a:schemeClr val="tx1"/>
                          </a:solidFill>
                          <a:effectLst/>
                          <a:latin typeface="Times New Roman" pitchFamily="18" charset="0"/>
                          <a:cs typeface="Times New Roman" pitchFamily="18" charset="0"/>
                        </a:rPr>
                        <a:t>2.23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2.33</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4.49</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cs typeface="Times New Roman" pitchFamily="18" charset="0"/>
                        </a:rPr>
                        <a:t>8.06</a:t>
                      </a:r>
                    </a:p>
                  </a:txBody>
                  <a:tcPr horzOverflow="overflow"/>
                </a:tc>
              </a:tr>
            </a:tbl>
          </a:graphicData>
        </a:graphic>
      </p:graphicFrame>
      <p:sp>
        <p:nvSpPr>
          <p:cNvPr id="8" name="Text Box 155"/>
          <p:cNvSpPr txBox="1">
            <a:spLocks noChangeArrowheads="1"/>
          </p:cNvSpPr>
          <p:nvPr/>
        </p:nvSpPr>
        <p:spPr bwMode="auto">
          <a:xfrm>
            <a:off x="468313" y="333375"/>
            <a:ext cx="1381125" cy="457200"/>
          </a:xfrm>
          <a:prstGeom prst="rect">
            <a:avLst/>
          </a:prstGeom>
          <a:noFill/>
          <a:ln w="9525">
            <a:noFill/>
            <a:miter lim="800000"/>
            <a:headEnd/>
            <a:tailEnd/>
          </a:ln>
        </p:spPr>
        <p:txBody>
          <a:bodyPr wrap="none">
            <a:spAutoFit/>
          </a:bodyPr>
          <a:lstStyle/>
          <a:p>
            <a:r>
              <a:rPr lang="en-US" sz="2400">
                <a:latin typeface="Times New Roman" pitchFamily="18" charset="0"/>
                <a:cs typeface="Times New Roman" pitchFamily="18" charset="0"/>
              </a:rPr>
              <a:t>C =10</a:t>
            </a:r>
            <a:r>
              <a:rPr lang="en-US" sz="2400" baseline="30000">
                <a:latin typeface="Times New Roman" pitchFamily="18" charset="0"/>
                <a:cs typeface="Times New Roman" pitchFamily="18" charset="0"/>
              </a:rPr>
              <a:t>-3</a:t>
            </a:r>
            <a:r>
              <a:rPr lang="en-US" sz="2400">
                <a:latin typeface="Times New Roman" pitchFamily="18" charset="0"/>
                <a:cs typeface="Times New Roman" pitchFamily="18" charset="0"/>
              </a:rPr>
              <a:t>M</a:t>
            </a:r>
          </a:p>
        </p:txBody>
      </p:sp>
      <p:sp>
        <p:nvSpPr>
          <p:cNvPr id="11" name="Round Diagonal Corner Rectangle 10"/>
          <p:cNvSpPr/>
          <p:nvPr/>
        </p:nvSpPr>
        <p:spPr>
          <a:xfrm>
            <a:off x="3571875" y="1785938"/>
            <a:ext cx="5500688" cy="2500312"/>
          </a:xfrm>
          <a:prstGeom prst="round2DiagRect">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algn="just" rtl="1">
              <a:defRPr/>
            </a:pPr>
            <a:r>
              <a:rPr lang="fa-IR" sz="2800" dirty="0">
                <a:latin typeface="Times New Roman" pitchFamily="18" charset="0"/>
                <a:cs typeface="B Compset" pitchFamily="2" charset="-78"/>
              </a:rPr>
              <a:t>با افزایش غلطت شاهد کاهش پتانسیل هستیم، پس در غلظتهای پایین پتانسیل منطقه انتشار اهمیت بیشتری دارد ولی در غلظتهای بالاتر لایه انتشار در لایه هلمولتز خارجی ادغام می شود.</a:t>
            </a:r>
            <a:endParaRPr lang="en-US" sz="2800" dirty="0">
              <a:latin typeface="Times New Roman" pitchFamily="18" charset="0"/>
              <a:cs typeface="B Compset" pitchFamily="2" charset="-78"/>
            </a:endParaRPr>
          </a:p>
        </p:txBody>
      </p:sp>
      <p:cxnSp>
        <p:nvCxnSpPr>
          <p:cNvPr id="14" name="Straight Arrow Connector 13"/>
          <p:cNvCxnSpPr/>
          <p:nvPr/>
        </p:nvCxnSpPr>
        <p:spPr>
          <a:xfrm rot="5400000">
            <a:off x="2786062" y="714376"/>
            <a:ext cx="785813" cy="78581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2714625" y="3571875"/>
            <a:ext cx="785813" cy="78581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20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2000"/>
                                        <p:tgtEl>
                                          <p:spTgt spid="8"/>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20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2000"/>
                                        <p:tgtEl>
                                          <p:spTgt spid="11"/>
                                        </p:tgtEl>
                                      </p:cBhvr>
                                    </p:animEffect>
                                  </p:childTnLst>
                                </p:cTn>
                              </p:par>
                              <p:par>
                                <p:cTn id="22" presetID="10" presetClass="entr" presetSubtype="0" repeatCount="indefinite" fill="hold" grpId="0" nodeType="withEffect">
                                  <p:stCondLst>
                                    <p:cond delay="0"/>
                                  </p:stCondLst>
                                  <p:endCondLst>
                                    <p:cond evt="onNext" delay="0">
                                      <p:tgtEl>
                                        <p:sldTgt/>
                                      </p:tgtEl>
                                    </p:cond>
                                  </p:endCondLst>
                                  <p:childTnLst>
                                    <p:set>
                                      <p:cBhvr>
                                        <p:cTn id="23" dur="1" fill="hold">
                                          <p:stCondLst>
                                            <p:cond delay="0"/>
                                          </p:stCondLst>
                                        </p:cTn>
                                        <p:tgtEl>
                                          <p:spTgt spid="9"/>
                                        </p:tgtEl>
                                        <p:attrNameLst>
                                          <p:attrName>style.visibility</p:attrName>
                                        </p:attrNameLst>
                                      </p:cBhvr>
                                      <p:to>
                                        <p:strVal val="visible"/>
                                      </p:to>
                                    </p:set>
                                    <p:animEffect transition="in" filter="fade">
                                      <p:cBhvr>
                                        <p:cTn id="24" dur="2000"/>
                                        <p:tgtEl>
                                          <p:spTgt spid="9"/>
                                        </p:tgtEl>
                                      </p:cBhvr>
                                    </p:animEffect>
                                  </p:childTnLst>
                                </p:cTn>
                              </p:par>
                              <p:par>
                                <p:cTn id="25" presetID="10" presetClass="entr" presetSubtype="0" repeatCount="indefinite" fill="hold" nodeType="withEffect">
                                  <p:stCondLst>
                                    <p:cond delay="0"/>
                                  </p:stCondLst>
                                  <p:endCondLst>
                                    <p:cond evt="onNext" delay="0">
                                      <p:tgtEl>
                                        <p:sldTgt/>
                                      </p:tgtEl>
                                    </p:cond>
                                  </p:endCondLst>
                                  <p:childTnLst>
                                    <p:set>
                                      <p:cBhvr>
                                        <p:cTn id="26" dur="1" fill="hold">
                                          <p:stCondLst>
                                            <p:cond delay="0"/>
                                          </p:stCondLst>
                                        </p:cTn>
                                        <p:tgtEl>
                                          <p:spTgt spid="14"/>
                                        </p:tgtEl>
                                        <p:attrNameLst>
                                          <p:attrName>style.visibility</p:attrName>
                                        </p:attrNameLst>
                                      </p:cBhvr>
                                      <p:to>
                                        <p:strVal val="visible"/>
                                      </p:to>
                                    </p:set>
                                    <p:animEffect transition="in" filter="fade">
                                      <p:cBhvr>
                                        <p:cTn id="27" dur="2000"/>
                                        <p:tgtEl>
                                          <p:spTgt spid="14"/>
                                        </p:tgtEl>
                                      </p:cBhvr>
                                    </p:animEffect>
                                  </p:childTnLst>
                                </p:cTn>
                              </p:par>
                              <p:par>
                                <p:cTn id="28" presetID="10" presetClass="entr" presetSubtype="0" repeatCount="indefinite" fill="hold" nodeType="withEffect">
                                  <p:stCondLst>
                                    <p:cond delay="0"/>
                                  </p:stCondLst>
                                  <p:endCondLst>
                                    <p:cond evt="onNext" delay="0">
                                      <p:tgtEl>
                                        <p:sldTgt/>
                                      </p:tgtEl>
                                    </p:cond>
                                  </p:endCondLst>
                                  <p:childTnLst>
                                    <p:set>
                                      <p:cBhvr>
                                        <p:cTn id="29" dur="1" fill="hold">
                                          <p:stCondLst>
                                            <p:cond delay="0"/>
                                          </p:stCondLst>
                                        </p:cTn>
                                        <p:tgtEl>
                                          <p:spTgt spid="10"/>
                                        </p:tgtEl>
                                        <p:attrNameLst>
                                          <p:attrName>style.visibility</p:attrName>
                                        </p:attrNameLst>
                                      </p:cBhvr>
                                      <p:to>
                                        <p:strVal val="visible"/>
                                      </p:to>
                                    </p:set>
                                    <p:animEffect transition="in" filter="fade">
                                      <p:cBhvr>
                                        <p:cTn id="30" dur="2000"/>
                                        <p:tgtEl>
                                          <p:spTgt spid="10"/>
                                        </p:tgtEl>
                                      </p:cBhvr>
                                    </p:animEffect>
                                  </p:childTnLst>
                                </p:cTn>
                              </p:par>
                              <p:par>
                                <p:cTn id="31" presetID="10" presetClass="entr" presetSubtype="0" repeatCount="indefinite" fill="hold" nodeType="withEffect">
                                  <p:stCondLst>
                                    <p:cond delay="0"/>
                                  </p:stCondLst>
                                  <p:endCondLst>
                                    <p:cond evt="onNext" delay="0">
                                      <p:tgtEl>
                                        <p:sldTgt/>
                                      </p:tgtEl>
                                    </p:cond>
                                  </p:endCondLst>
                                  <p:childTnLst>
                                    <p:set>
                                      <p:cBhvr>
                                        <p:cTn id="32" dur="1" fill="hold">
                                          <p:stCondLst>
                                            <p:cond delay="0"/>
                                          </p:stCondLst>
                                        </p:cTn>
                                        <p:tgtEl>
                                          <p:spTgt spid="15"/>
                                        </p:tgtEl>
                                        <p:attrNameLst>
                                          <p:attrName>style.visibility</p:attrName>
                                        </p:attrNameLst>
                                      </p:cBhvr>
                                      <p:to>
                                        <p:strVal val="visible"/>
                                      </p:to>
                                    </p:set>
                                    <p:animEffect transition="in" filter="fade">
                                      <p:cBhvr>
                                        <p:cTn id="33"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 grpId="0"/>
      <p:bldP spid="8" grpId="0"/>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571750" y="1500188"/>
            <a:ext cx="3643313" cy="128587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77828" name="Text Box 4"/>
          <p:cNvSpPr txBox="1">
            <a:spLocks noChangeArrowheads="1"/>
          </p:cNvSpPr>
          <p:nvPr/>
        </p:nvSpPr>
        <p:spPr bwMode="auto">
          <a:xfrm>
            <a:off x="228600" y="228600"/>
            <a:ext cx="8675688" cy="954088"/>
          </a:xfrm>
          <a:prstGeom prst="rect">
            <a:avLst/>
          </a:prstGeom>
          <a:noFill/>
          <a:ln w="9525">
            <a:noFill/>
            <a:miter lim="800000"/>
            <a:headEnd/>
            <a:tailEnd/>
          </a:ln>
        </p:spPr>
        <p:txBody>
          <a:bodyPr>
            <a:spAutoFit/>
          </a:bodyPr>
          <a:lstStyle/>
          <a:p>
            <a:pPr algn="just" rtl="1"/>
            <a:r>
              <a:rPr lang="fa-IR" sz="2800">
                <a:latin typeface="Calibri" pitchFamily="34" charset="0"/>
                <a:cs typeface="B Compset" pitchFamily="2" charset="-78"/>
              </a:rPr>
              <a:t>در دانسیته بار برابر با صفر، مقدار ظرفیت کل و ظرفیت دیفرانسیل با هم برابر هستند و در نتیجه این تساوی داریم.</a:t>
            </a:r>
          </a:p>
        </p:txBody>
      </p:sp>
      <p:sp>
        <p:nvSpPr>
          <p:cNvPr id="77829" name="Text Box 5"/>
          <p:cNvSpPr txBox="1">
            <a:spLocks noChangeArrowheads="1"/>
          </p:cNvSpPr>
          <p:nvPr/>
        </p:nvSpPr>
        <p:spPr bwMode="auto">
          <a:xfrm>
            <a:off x="228600" y="3116263"/>
            <a:ext cx="8755063" cy="1384300"/>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می توان نتیجه گرفت که به ازای              ، مقادیر </a:t>
            </a:r>
            <a:r>
              <a:rPr lang="en-US" sz="2800">
                <a:latin typeface="Times New Roman" pitchFamily="18" charset="0"/>
                <a:cs typeface="B Compset" pitchFamily="2" charset="-78"/>
              </a:rPr>
              <a:t>C</a:t>
            </a:r>
            <a:r>
              <a:rPr lang="en-US" sz="2800" baseline="-25000">
                <a:latin typeface="Times New Roman" pitchFamily="18" charset="0"/>
                <a:cs typeface="B Compset" pitchFamily="2" charset="-78"/>
              </a:rPr>
              <a:t>G</a:t>
            </a:r>
            <a:r>
              <a:rPr lang="fa-IR" sz="2800">
                <a:latin typeface="Times New Roman" pitchFamily="18" charset="0"/>
                <a:cs typeface="B Compset" pitchFamily="2" charset="-78"/>
              </a:rPr>
              <a:t> و </a:t>
            </a:r>
            <a:r>
              <a:rPr lang="en-US" sz="2800">
                <a:latin typeface="Times New Roman" pitchFamily="18" charset="0"/>
                <a:cs typeface="B Compset" pitchFamily="2" charset="-78"/>
              </a:rPr>
              <a:t>k</a:t>
            </a:r>
            <a:r>
              <a:rPr lang="en-US" sz="2800" baseline="-25000">
                <a:latin typeface="Times New Roman" pitchFamily="18" charset="0"/>
                <a:cs typeface="B Compset" pitchFamily="2" charset="-78"/>
              </a:rPr>
              <a:t>G</a:t>
            </a:r>
            <a:r>
              <a:rPr lang="fa-IR" sz="2800">
                <a:latin typeface="Times New Roman" pitchFamily="18" charset="0"/>
                <a:cs typeface="B Compset" pitchFamily="2" charset="-78"/>
              </a:rPr>
              <a:t> با هم برابرند. ولی در پتانسیل های بالاتر از این مقدار </a:t>
            </a:r>
            <a:r>
              <a:rPr lang="fa-IR" sz="2800">
                <a:latin typeface="Calibri" pitchFamily="34" charset="0"/>
                <a:cs typeface="B Compset" pitchFamily="2" charset="-78"/>
              </a:rPr>
              <a:t>ظرفیت کل و ظرفیت دیفرانسیل لایه گوی – شاپمن بسیار با هم متفاوتند.</a:t>
            </a:r>
            <a:endParaRPr lang="fa-IR" sz="2800">
              <a:latin typeface="Times New Roman" pitchFamily="18" charset="0"/>
              <a:cs typeface="B Compset" pitchFamily="2" charset="-78"/>
            </a:endParaRPr>
          </a:p>
        </p:txBody>
      </p:sp>
      <p:graphicFrame>
        <p:nvGraphicFramePr>
          <p:cNvPr id="77830" name="Object 6"/>
          <p:cNvGraphicFramePr>
            <a:graphicFrameLocks noChangeAspect="1"/>
          </p:cNvGraphicFramePr>
          <p:nvPr>
            <p:ph/>
          </p:nvPr>
        </p:nvGraphicFramePr>
        <p:xfrm>
          <a:off x="2857500" y="1571625"/>
          <a:ext cx="3143250" cy="1119188"/>
        </p:xfrm>
        <a:graphic>
          <a:graphicData uri="http://schemas.openxmlformats.org/presentationml/2006/ole">
            <p:oleObj spid="_x0000_s24578" name="Equation" r:id="rId3" imgW="1180588" imgH="444307" progId="Equation.3">
              <p:embed/>
            </p:oleObj>
          </a:graphicData>
        </a:graphic>
      </p:graphicFrame>
      <p:sp>
        <p:nvSpPr>
          <p:cNvPr id="43013" name="Slide Number Placeholder 6"/>
          <p:cNvSpPr>
            <a:spLocks noGrp="1"/>
          </p:cNvSpPr>
          <p:nvPr>
            <p:ph type="sldNum" sz="quarter" idx="12"/>
          </p:nvPr>
        </p:nvSpPr>
        <p:spPr/>
        <p:txBody>
          <a:bodyPr/>
          <a:lstStyle/>
          <a:p>
            <a:pPr>
              <a:defRPr/>
            </a:pPr>
            <a:fld id="{0560D74F-0641-427B-8641-9EF5E59E8BD6}" type="slidenum">
              <a:rPr lang="en-US" smtClean="0"/>
              <a:pPr>
                <a:defRPr/>
              </a:pPr>
              <a:t>7</a:t>
            </a:fld>
            <a:endParaRPr lang="en-US" smtClean="0"/>
          </a:p>
        </p:txBody>
      </p:sp>
      <p:graphicFrame>
        <p:nvGraphicFramePr>
          <p:cNvPr id="3" name="Object 7"/>
          <p:cNvGraphicFramePr>
            <a:graphicFrameLocks noChangeAspect="1"/>
          </p:cNvGraphicFramePr>
          <p:nvPr/>
        </p:nvGraphicFramePr>
        <p:xfrm>
          <a:off x="4000500" y="3217863"/>
          <a:ext cx="1295400" cy="395287"/>
        </p:xfrm>
        <a:graphic>
          <a:graphicData uri="http://schemas.openxmlformats.org/presentationml/2006/ole">
            <p:oleObj spid="_x0000_s24579" name="Equation" r:id="rId4" imgW="1180800" imgH="38088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7829"/>
                                        </p:tgtEl>
                                        <p:attrNameLst>
                                          <p:attrName>style.visibility</p:attrName>
                                        </p:attrNameLst>
                                      </p:cBhvr>
                                      <p:to>
                                        <p:strVal val="visible"/>
                                      </p:to>
                                    </p:set>
                                    <p:animEffect transition="in" filter="fade">
                                      <p:cBhvr>
                                        <p:cTn id="7" dur="2000"/>
                                        <p:tgtEl>
                                          <p:spTgt spid="77829"/>
                                        </p:tgtEl>
                                      </p:cBhvr>
                                    </p:animEffect>
                                  </p:childTnLst>
                                </p:cTn>
                              </p:par>
                              <p:par>
                                <p:cTn id="8" presetID="10" presetClass="entr" presetSubtype="0" fill="hold" nodeType="withEffect">
                                  <p:stCondLst>
                                    <p:cond delay="0"/>
                                  </p:stCondLst>
                                  <p:childTnLst>
                                    <p:set>
                                      <p:cBhvr>
                                        <p:cTn id="9" dur="1" fill="hold">
                                          <p:stCondLst>
                                            <p:cond delay="0"/>
                                          </p:stCondLst>
                                        </p:cTn>
                                        <p:tgtEl>
                                          <p:spTgt spid="77830"/>
                                        </p:tgtEl>
                                        <p:attrNameLst>
                                          <p:attrName>style.visibility</p:attrName>
                                        </p:attrNameLst>
                                      </p:cBhvr>
                                      <p:to>
                                        <p:strVal val="visible"/>
                                      </p:to>
                                    </p:set>
                                    <p:animEffect transition="in" filter="fade">
                                      <p:cBhvr>
                                        <p:cTn id="10" dur="2000"/>
                                        <p:tgtEl>
                                          <p:spTgt spid="7783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7828"/>
                                        </p:tgtEl>
                                        <p:attrNameLst>
                                          <p:attrName>style.visibility</p:attrName>
                                        </p:attrNameLst>
                                      </p:cBhvr>
                                      <p:to>
                                        <p:strVal val="visible"/>
                                      </p:to>
                                    </p:set>
                                    <p:animEffect transition="in" filter="fade">
                                      <p:cBhvr>
                                        <p:cTn id="16" dur="2000"/>
                                        <p:tgtEl>
                                          <p:spTgt spid="77828"/>
                                        </p:tgtEl>
                                      </p:cBhvr>
                                    </p:animEffect>
                                  </p:childTnLst>
                                </p:cTn>
                              </p:par>
                              <p:par>
                                <p:cTn id="17" presetID="10" presetClass="entr" presetSubtype="0"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7828" grpId="0"/>
      <p:bldP spid="7782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92" name="Picture 20" descr="scan0004"/>
          <p:cNvPicPr>
            <a:picLocks noChangeAspect="1" noChangeArrowheads="1"/>
          </p:cNvPicPr>
          <p:nvPr/>
        </p:nvPicPr>
        <p:blipFill>
          <a:blip r:embed="rId3"/>
          <a:srcRect/>
          <a:stretch>
            <a:fillRect/>
          </a:stretch>
        </p:blipFill>
        <p:spPr bwMode="auto">
          <a:xfrm>
            <a:off x="1000125" y="3344863"/>
            <a:ext cx="6154738" cy="3370262"/>
          </a:xfrm>
          <a:prstGeom prst="rect">
            <a:avLst/>
          </a:prstGeom>
          <a:noFill/>
          <a:ln w="9525">
            <a:noFill/>
            <a:miter lim="800000"/>
            <a:headEnd/>
            <a:tailEnd/>
          </a:ln>
        </p:spPr>
      </p:pic>
      <p:sp>
        <p:nvSpPr>
          <p:cNvPr id="20" name="Rounded Rectangle 19"/>
          <p:cNvSpPr/>
          <p:nvPr/>
        </p:nvSpPr>
        <p:spPr>
          <a:xfrm>
            <a:off x="5214938" y="2755900"/>
            <a:ext cx="3714750" cy="785813"/>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19" name="Rounded Rectangle 18"/>
          <p:cNvSpPr/>
          <p:nvPr/>
        </p:nvSpPr>
        <p:spPr>
          <a:xfrm>
            <a:off x="285750" y="2755900"/>
            <a:ext cx="3643313" cy="78581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79876" name="Text Box 4"/>
          <p:cNvSpPr txBox="1">
            <a:spLocks noChangeArrowheads="1"/>
          </p:cNvSpPr>
          <p:nvPr/>
        </p:nvSpPr>
        <p:spPr bwMode="auto">
          <a:xfrm>
            <a:off x="228600" y="152400"/>
            <a:ext cx="8763000" cy="2592388"/>
          </a:xfrm>
          <a:prstGeom prst="rect">
            <a:avLst/>
          </a:prstGeom>
          <a:noFill/>
          <a:ln w="9525">
            <a:noFill/>
            <a:miter lim="800000"/>
            <a:headEnd/>
            <a:tailEnd/>
          </a:ln>
        </p:spPr>
        <p:txBody>
          <a:bodyPr>
            <a:spAutoFit/>
          </a:bodyPr>
          <a:lstStyle/>
          <a:p>
            <a:pPr algn="ctr" rtl="1"/>
            <a:r>
              <a:rPr lang="fa-IR" sz="3200" u="sng">
                <a:latin typeface="Times New Roman" pitchFamily="18" charset="0"/>
                <a:cs typeface="B Compset" pitchFamily="2" charset="-78"/>
              </a:rPr>
              <a:t>نحوه توزيع دي پلهاي جذب شده بر روي سطح الكترود و تاثیر آن در محاسبه ظرفيت و اختلاف پتانسيل سطح</a:t>
            </a:r>
          </a:p>
          <a:p>
            <a:pPr algn="r" rtl="1"/>
            <a:endParaRPr lang="fa-IR" sz="1600">
              <a:latin typeface="Times New Roman" pitchFamily="18" charset="0"/>
              <a:cs typeface="B Compset" pitchFamily="2" charset="-78"/>
            </a:endParaRPr>
          </a:p>
          <a:p>
            <a:pPr algn="just" rtl="1"/>
            <a:r>
              <a:rPr lang="fa-IR" sz="2800">
                <a:latin typeface="Times New Roman" pitchFamily="18" charset="0"/>
                <a:cs typeface="B Compset" pitchFamily="2" charset="-78"/>
              </a:rPr>
              <a:t>اگر در  هلمولتز داخلی جذب مخصوص صورت نگیرد، بر اثر میدان الکتریکی ناشی از بار روی سطح الکترود دی پل های آب به صورت زیر بر روی سطح جذب می شوند.</a:t>
            </a:r>
          </a:p>
        </p:txBody>
      </p:sp>
      <p:sp>
        <p:nvSpPr>
          <p:cNvPr id="44044" name="Slide Number Placeholder 13"/>
          <p:cNvSpPr>
            <a:spLocks noGrp="1"/>
          </p:cNvSpPr>
          <p:nvPr>
            <p:ph type="sldNum" sz="quarter" idx="12"/>
          </p:nvPr>
        </p:nvSpPr>
        <p:spPr/>
        <p:txBody>
          <a:bodyPr/>
          <a:lstStyle/>
          <a:p>
            <a:pPr>
              <a:defRPr/>
            </a:pPr>
            <a:fld id="{DBA72647-775B-4A56-ACE3-21F87BE96B38}" type="slidenum">
              <a:rPr lang="en-US" smtClean="0"/>
              <a:pPr>
                <a:defRPr/>
              </a:pPr>
              <a:t>8</a:t>
            </a:fld>
            <a:endParaRPr lang="en-US" smtClean="0"/>
          </a:p>
        </p:txBody>
      </p:sp>
      <p:graphicFrame>
        <p:nvGraphicFramePr>
          <p:cNvPr id="2" name="Object 9"/>
          <p:cNvGraphicFramePr>
            <a:graphicFrameLocks noChangeAspect="1"/>
          </p:cNvGraphicFramePr>
          <p:nvPr/>
        </p:nvGraphicFramePr>
        <p:xfrm>
          <a:off x="357188" y="2732088"/>
          <a:ext cx="3571875" cy="727075"/>
        </p:xfrm>
        <a:graphic>
          <a:graphicData uri="http://schemas.openxmlformats.org/presentationml/2006/ole">
            <p:oleObj spid="_x0000_s25602" name="Equation" r:id="rId4" imgW="1295400" imgH="254000" progId="Equation.3">
              <p:embed/>
            </p:oleObj>
          </a:graphicData>
        </a:graphic>
      </p:graphicFrame>
      <p:graphicFrame>
        <p:nvGraphicFramePr>
          <p:cNvPr id="3" name="Object 11"/>
          <p:cNvGraphicFramePr>
            <a:graphicFrameLocks noChangeAspect="1"/>
          </p:cNvGraphicFramePr>
          <p:nvPr/>
        </p:nvGraphicFramePr>
        <p:xfrm>
          <a:off x="5214938" y="2714625"/>
          <a:ext cx="3638550" cy="714375"/>
        </p:xfrm>
        <a:graphic>
          <a:graphicData uri="http://schemas.openxmlformats.org/presentationml/2006/ole">
            <p:oleObj spid="_x0000_s25603" name="Equation" r:id="rId5" imgW="1295400" imgH="25400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9876"/>
                                        </p:tgtEl>
                                        <p:attrNameLst>
                                          <p:attrName>style.visibility</p:attrName>
                                        </p:attrNameLst>
                                      </p:cBhvr>
                                      <p:to>
                                        <p:strVal val="visible"/>
                                      </p:to>
                                    </p:set>
                                    <p:animEffect transition="in" filter="fade">
                                      <p:cBhvr>
                                        <p:cTn id="7" dur="2000"/>
                                        <p:tgtEl>
                                          <p:spTgt spid="79876"/>
                                        </p:tgtEl>
                                      </p:cBhvr>
                                    </p:animEffect>
                                  </p:childTnLst>
                                </p:cTn>
                              </p:par>
                              <p:par>
                                <p:cTn id="8" presetID="10" presetClass="entr" presetSubtype="0" fill="hold" nodeType="withEffect">
                                  <p:stCondLst>
                                    <p:cond delay="0"/>
                                  </p:stCondLst>
                                  <p:childTnLst>
                                    <p:set>
                                      <p:cBhvr>
                                        <p:cTn id="9" dur="1" fill="hold">
                                          <p:stCondLst>
                                            <p:cond delay="0"/>
                                          </p:stCondLst>
                                        </p:cTn>
                                        <p:tgtEl>
                                          <p:spTgt spid="79892"/>
                                        </p:tgtEl>
                                        <p:attrNameLst>
                                          <p:attrName>style.visibility</p:attrName>
                                        </p:attrNameLst>
                                      </p:cBhvr>
                                      <p:to>
                                        <p:strVal val="visible"/>
                                      </p:to>
                                    </p:set>
                                    <p:animEffect transition="in" filter="fade">
                                      <p:cBhvr>
                                        <p:cTn id="10" dur="2000"/>
                                        <p:tgtEl>
                                          <p:spTgt spid="79892"/>
                                        </p:tgtEl>
                                      </p:cBhvr>
                                    </p:animEffect>
                                  </p:childTnLst>
                                </p:cTn>
                              </p:par>
                              <p:par>
                                <p:cTn id="11" presetID="10"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2000"/>
                                        <p:tgtEl>
                                          <p:spTgt spid="3"/>
                                        </p:tgtEl>
                                      </p:cBhvr>
                                    </p:animEffect>
                                  </p:childTnLst>
                                </p:cTn>
                              </p:par>
                              <p:par>
                                <p:cTn id="14" presetID="10" presetClass="entr" presetSubtype="0"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20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2000"/>
                                        <p:tgtEl>
                                          <p:spTgt spid="1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9" grpId="0" animBg="1"/>
      <p:bldP spid="7987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2459038" y="4429125"/>
            <a:ext cx="3857625" cy="135731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2" name="Rounded Rectangle 11"/>
          <p:cNvSpPr/>
          <p:nvPr/>
        </p:nvSpPr>
        <p:spPr>
          <a:xfrm>
            <a:off x="2428875" y="2000250"/>
            <a:ext cx="3857625" cy="135731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7" name="Slide Number Placeholder 6"/>
          <p:cNvSpPr>
            <a:spLocks noGrp="1"/>
          </p:cNvSpPr>
          <p:nvPr>
            <p:ph type="sldNum" sz="quarter" idx="12"/>
          </p:nvPr>
        </p:nvSpPr>
        <p:spPr/>
        <p:txBody>
          <a:bodyPr/>
          <a:lstStyle/>
          <a:p>
            <a:pPr>
              <a:defRPr/>
            </a:pPr>
            <a:fld id="{42A87A87-4C1C-4ED7-8D5A-8CD3D6854B9D}" type="slidenum">
              <a:rPr lang="en-US" smtClean="0"/>
              <a:pPr>
                <a:defRPr/>
              </a:pPr>
              <a:t>9</a:t>
            </a:fld>
            <a:endParaRPr lang="en-US"/>
          </a:p>
        </p:txBody>
      </p:sp>
      <p:sp>
        <p:nvSpPr>
          <p:cNvPr id="9" name="Text Box 6"/>
          <p:cNvSpPr txBox="1">
            <a:spLocks noChangeArrowheads="1"/>
          </p:cNvSpPr>
          <p:nvPr/>
        </p:nvSpPr>
        <p:spPr bwMode="auto">
          <a:xfrm>
            <a:off x="285750" y="142875"/>
            <a:ext cx="8715375" cy="1384300"/>
          </a:xfrm>
          <a:prstGeom prst="rect">
            <a:avLst/>
          </a:prstGeom>
          <a:noFill/>
          <a:ln w="9525">
            <a:noFill/>
            <a:miter lim="800000"/>
            <a:headEnd/>
            <a:tailEnd/>
          </a:ln>
        </p:spPr>
        <p:txBody>
          <a:bodyPr>
            <a:spAutoFit/>
          </a:bodyPr>
          <a:lstStyle/>
          <a:p>
            <a:pPr algn="just" rtl="1">
              <a:spcBef>
                <a:spcPct val="20000"/>
              </a:spcBef>
            </a:pPr>
            <a:r>
              <a:rPr lang="en-US" sz="2800">
                <a:latin typeface="Times New Roman" pitchFamily="18" charset="0"/>
                <a:cs typeface="B Compset" pitchFamily="2" charset="-78"/>
              </a:rPr>
              <a:t>S</a:t>
            </a:r>
            <a:r>
              <a:rPr lang="fa-IR" sz="2800">
                <a:latin typeface="Times New Roman" pitchFamily="18" charset="0"/>
                <a:cs typeface="B Compset" pitchFamily="2" charset="-78"/>
              </a:rPr>
              <a:t> ، محل يا سايت آزادی است که سطح الکترود می تواند در اختیار دی پل ها قرار دهد. تعداد كل این سايت ها  </a:t>
            </a:r>
            <a:r>
              <a:rPr lang="en-US" sz="2800" i="1">
                <a:latin typeface="Times New Roman" pitchFamily="18" charset="0"/>
                <a:cs typeface="B Compset" pitchFamily="2" charset="-78"/>
              </a:rPr>
              <a:t>n</a:t>
            </a:r>
            <a:r>
              <a:rPr lang="en-US" sz="2800" i="1" baseline="-25000">
                <a:latin typeface="Times New Roman" pitchFamily="18" charset="0"/>
                <a:cs typeface="B Compset" pitchFamily="2" charset="-78"/>
              </a:rPr>
              <a:t>s</a:t>
            </a:r>
            <a:r>
              <a:rPr lang="fa-IR" sz="2800" i="1" baseline="-25000">
                <a:latin typeface="Times New Roman" pitchFamily="18" charset="0"/>
                <a:cs typeface="B Compset" pitchFamily="2" charset="-78"/>
              </a:rPr>
              <a:t> </a:t>
            </a:r>
            <a:r>
              <a:rPr lang="fa-IR" sz="2800">
                <a:latin typeface="Times New Roman" pitchFamily="18" charset="0"/>
                <a:cs typeface="B Compset" pitchFamily="2" charset="-78"/>
              </a:rPr>
              <a:t>می باشد. بنابراین برای دی پلهایی که در جهت منفی روی سطح جذب شده اند می توانیم بنویسیم.</a:t>
            </a:r>
            <a:endParaRPr lang="en-US" sz="2800" i="1" baseline="-25000">
              <a:latin typeface="Times New Roman" pitchFamily="18" charset="0"/>
              <a:cs typeface="B Compset" pitchFamily="2" charset="-78"/>
            </a:endParaRPr>
          </a:p>
        </p:txBody>
      </p:sp>
      <p:graphicFrame>
        <p:nvGraphicFramePr>
          <p:cNvPr id="13" name="Object 14"/>
          <p:cNvGraphicFramePr>
            <a:graphicFrameLocks noChangeAspect="1"/>
          </p:cNvGraphicFramePr>
          <p:nvPr>
            <p:ph sz="quarter" idx="3"/>
          </p:nvPr>
        </p:nvGraphicFramePr>
        <p:xfrm>
          <a:off x="2693988" y="2071688"/>
          <a:ext cx="3449637" cy="1214437"/>
        </p:xfrm>
        <a:graphic>
          <a:graphicData uri="http://schemas.openxmlformats.org/presentationml/2006/ole">
            <p:oleObj spid="_x0000_s26626" name="Equation" r:id="rId3" imgW="1409088" imgH="495085" progId="Equation.3">
              <p:embed/>
            </p:oleObj>
          </a:graphicData>
        </a:graphic>
      </p:graphicFrame>
      <p:graphicFrame>
        <p:nvGraphicFramePr>
          <p:cNvPr id="14" name="Object 17"/>
          <p:cNvGraphicFramePr>
            <a:graphicFrameLocks noChangeAspect="1"/>
          </p:cNvGraphicFramePr>
          <p:nvPr>
            <p:ph sz="quarter" idx="4"/>
          </p:nvPr>
        </p:nvGraphicFramePr>
        <p:xfrm>
          <a:off x="2714625" y="4451350"/>
          <a:ext cx="3459163" cy="1335088"/>
        </p:xfrm>
        <a:graphic>
          <a:graphicData uri="http://schemas.openxmlformats.org/presentationml/2006/ole">
            <p:oleObj spid="_x0000_s26627" name="Equation" r:id="rId4" imgW="1282700" imgH="495300" progId="Equation.3">
              <p:embed/>
            </p:oleObj>
          </a:graphicData>
        </a:graphic>
      </p:graphicFrame>
      <p:sp>
        <p:nvSpPr>
          <p:cNvPr id="8" name="Text Box 8"/>
          <p:cNvSpPr txBox="1">
            <a:spLocks noChangeArrowheads="1"/>
          </p:cNvSpPr>
          <p:nvPr/>
        </p:nvSpPr>
        <p:spPr bwMode="auto">
          <a:xfrm>
            <a:off x="2286000" y="3690938"/>
            <a:ext cx="6715125" cy="523875"/>
          </a:xfrm>
          <a:prstGeom prst="rect">
            <a:avLst/>
          </a:prstGeom>
          <a:noFill/>
          <a:ln w="9525">
            <a:noFill/>
            <a:miter lim="800000"/>
            <a:headEnd/>
            <a:tailEnd/>
          </a:ln>
        </p:spPr>
        <p:txBody>
          <a:bodyPr wrap="none">
            <a:spAutoFit/>
          </a:bodyPr>
          <a:lstStyle/>
          <a:p>
            <a:pPr algn="r" rtl="1"/>
            <a:r>
              <a:rPr lang="fa-IR" sz="2800">
                <a:latin typeface="Calibri" pitchFamily="34" charset="0"/>
                <a:cs typeface="B Compset" pitchFamily="2" charset="-78"/>
              </a:rPr>
              <a:t>و برای دی پل هایی که در جهت مثبت قرار گرفته اند داریم.</a:t>
            </a:r>
            <a:endParaRPr lang="en-US" sz="2800">
              <a:latin typeface="Calibri" pitchFamily="34" charset="0"/>
              <a:cs typeface="B Compset"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000"/>
                                        <p:tgtEl>
                                          <p:spTgt spid="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2000"/>
                                        <p:tgtEl>
                                          <p:spTgt spid="1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2000"/>
                                        <p:tgtEl>
                                          <p:spTgt spid="8"/>
                                        </p:tgtEl>
                                      </p:cBhvr>
                                    </p:animEffect>
                                  </p:childTnLst>
                                </p:cTn>
                              </p:par>
                              <p:par>
                                <p:cTn id="17" presetID="10"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2000"/>
                                        <p:tgtEl>
                                          <p:spTgt spid="1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2" grpId="0" animBg="1"/>
      <p:bldP spid="9"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1915</TotalTime>
  <Words>903</Words>
  <Application>Microsoft Office PowerPoint</Application>
  <PresentationFormat>On-screen Show (4:3)</PresentationFormat>
  <Paragraphs>152</Paragraphs>
  <Slides>16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Shiva</dc:creator>
  <cp:lastModifiedBy>st</cp:lastModifiedBy>
  <cp:revision>391</cp:revision>
  <dcterms:created xsi:type="dcterms:W3CDTF">2011-12-11T19:25:27Z</dcterms:created>
  <dcterms:modified xsi:type="dcterms:W3CDTF">2016-11-08T05:44:04Z</dcterms:modified>
</cp:coreProperties>
</file>